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96" r:id="rId4"/>
    <p:sldId id="294" r:id="rId5"/>
    <p:sldId id="295" r:id="rId6"/>
    <p:sldId id="263" r:id="rId7"/>
    <p:sldId id="265" r:id="rId8"/>
    <p:sldId id="271" r:id="rId9"/>
    <p:sldId id="297" r:id="rId10"/>
    <p:sldId id="298" r:id="rId11"/>
    <p:sldId id="299" r:id="rId12"/>
    <p:sldId id="301" r:id="rId13"/>
    <p:sldId id="300" r:id="rId14"/>
    <p:sldId id="302" r:id="rId15"/>
    <p:sldId id="303" r:id="rId16"/>
    <p:sldId id="278" r:id="rId17"/>
  </p:sldIdLst>
  <p:sldSz cx="9144000" cy="5143500" type="screen16x9"/>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257">
          <p15:clr>
            <a:srgbClr val="A4A3A4"/>
          </p15:clr>
        </p15:guide>
        <p15:guide id="3" orient="horz" pos="2890">
          <p15:clr>
            <a:srgbClr val="A4A3A4"/>
          </p15:clr>
        </p15:guide>
        <p15:guide id="4" pos="1837">
          <p15:clr>
            <a:srgbClr val="A4A3A4"/>
          </p15:clr>
        </p15:guide>
        <p15:guide id="5" pos="340">
          <p15:clr>
            <a:srgbClr val="A4A3A4"/>
          </p15:clr>
        </p15:guide>
        <p15:guide id="6" pos="5511">
          <p15:clr>
            <a:srgbClr val="A4A3A4"/>
          </p15:clr>
        </p15:guide>
        <p15:guide id="7" pos="4921">
          <p15:clr>
            <a:srgbClr val="A4A3A4"/>
          </p15:clr>
        </p15:guide>
        <p15:guide id="8" pos="567">
          <p15:clr>
            <a:srgbClr val="A4A3A4"/>
          </p15:clr>
        </p15:guide>
        <p15:guide id="9" pos="428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990033"/>
    <a:srgbClr val="B41C4F"/>
    <a:srgbClr val="B4003C"/>
    <a:srgbClr val="DDF2DA"/>
    <a:srgbClr val="9BD991"/>
    <a:srgbClr val="D2D3D5"/>
    <a:srgbClr val="E6E7E9"/>
    <a:srgbClr val="C6D9F1"/>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03" autoAdjust="0"/>
    <p:restoredTop sz="85000" autoAdjust="0"/>
  </p:normalViewPr>
  <p:slideViewPr>
    <p:cSldViewPr showGuides="1">
      <p:cViewPr varScale="1">
        <p:scale>
          <a:sx n="128" d="100"/>
          <a:sy n="128" d="100"/>
        </p:scale>
        <p:origin x="1716" y="270"/>
      </p:cViewPr>
      <p:guideLst>
        <p:guide orient="horz" pos="1620"/>
        <p:guide orient="horz" pos="1257"/>
        <p:guide orient="horz" pos="2890"/>
        <p:guide pos="1837"/>
        <p:guide pos="340"/>
        <p:guide pos="5511"/>
        <p:guide pos="4921"/>
        <p:guide pos="567"/>
        <p:guide pos="4286"/>
      </p:guideLst>
    </p:cSldViewPr>
  </p:slideViewPr>
  <p:notesTextViewPr>
    <p:cViewPr>
      <p:scale>
        <a:sx n="3" d="2"/>
        <a:sy n="3" d="2"/>
      </p:scale>
      <p:origin x="0" y="0"/>
    </p:cViewPr>
  </p:notesTextViewPr>
  <p:notesViewPr>
    <p:cSldViewPr showGuides="1">
      <p:cViewPr varScale="1">
        <p:scale>
          <a:sx n="74" d="100"/>
          <a:sy n="74" d="100"/>
        </p:scale>
        <p:origin x="-311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38145231846"/>
          <c:y val="4.6296296296296294E-2"/>
          <c:w val="0.78863983123604864"/>
          <c:h val="0.70218358121901425"/>
        </c:manualLayout>
      </c:layout>
      <c:lineChart>
        <c:grouping val="standard"/>
        <c:varyColors val="0"/>
        <c:ser>
          <c:idx val="0"/>
          <c:order val="0"/>
          <c:tx>
            <c:strRef>
              <c:f>Arkusz1!$A$3</c:f>
              <c:strCache>
                <c:ptCount val="1"/>
                <c:pt idx="0">
                  <c:v>10</c:v>
                </c:pt>
              </c:strCache>
            </c:strRef>
          </c:tx>
          <c:spPr>
            <a:ln w="28575" cap="rnd">
              <a:solidFill>
                <a:schemeClr val="accent1"/>
              </a:solidFill>
              <a:round/>
            </a:ln>
            <a:effectLst/>
          </c:spPr>
          <c:marker>
            <c:symbol val="none"/>
          </c:marker>
          <c:dLbls>
            <c:dLbl>
              <c:idx val="68"/>
              <c:layout>
                <c:manualLayout>
                  <c:x val="-4.9844236760124613E-3"/>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C4-4731-A4F7-E92426996E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Arkusz1!$B$2:$BR$2</c:f>
              <c:numCache>
                <c:formatCode>General</c:formatCod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numCache>
            </c:numRef>
          </c:cat>
          <c:val>
            <c:numRef>
              <c:f>Arkusz1!$B$3:$BR$3</c:f>
              <c:numCache>
                <c:formatCode>0.00000</c:formatCode>
                <c:ptCount val="69"/>
                <c:pt idx="0">
                  <c:v>6.6500000000000005E-3</c:v>
                </c:pt>
                <c:pt idx="1">
                  <c:v>6.7400000000000003E-3</c:v>
                </c:pt>
                <c:pt idx="2">
                  <c:v>6.0300000000000006E-3</c:v>
                </c:pt>
                <c:pt idx="3">
                  <c:v>5.7000000000000002E-3</c:v>
                </c:pt>
                <c:pt idx="4">
                  <c:v>5.2800000000000008E-3</c:v>
                </c:pt>
                <c:pt idx="5">
                  <c:v>4.3500000000000006E-3</c:v>
                </c:pt>
                <c:pt idx="6">
                  <c:v>4.0300000000000006E-3</c:v>
                </c:pt>
                <c:pt idx="7">
                  <c:v>4.0000000000000001E-3</c:v>
                </c:pt>
                <c:pt idx="8">
                  <c:v>3.2700000000000003E-3</c:v>
                </c:pt>
                <c:pt idx="9">
                  <c:v>3.4600000000000004E-3</c:v>
                </c:pt>
                <c:pt idx="10">
                  <c:v>2.9700000000000004E-3</c:v>
                </c:pt>
                <c:pt idx="11">
                  <c:v>3.0900000000000003E-3</c:v>
                </c:pt>
                <c:pt idx="12">
                  <c:v>2.9500000000000004E-3</c:v>
                </c:pt>
                <c:pt idx="13">
                  <c:v>2.8700000000000002E-3</c:v>
                </c:pt>
                <c:pt idx="14">
                  <c:v>2.49E-3</c:v>
                </c:pt>
                <c:pt idx="15">
                  <c:v>2.2000000000000001E-3</c:v>
                </c:pt>
                <c:pt idx="16">
                  <c:v>2.2700000000000003E-3</c:v>
                </c:pt>
                <c:pt idx="17">
                  <c:v>2.4000000000000002E-3</c:v>
                </c:pt>
                <c:pt idx="18">
                  <c:v>2.2700000000000003E-3</c:v>
                </c:pt>
                <c:pt idx="19">
                  <c:v>2.0700000000000002E-3</c:v>
                </c:pt>
                <c:pt idx="20">
                  <c:v>2.31E-3</c:v>
                </c:pt>
                <c:pt idx="21">
                  <c:v>2.32E-3</c:v>
                </c:pt>
                <c:pt idx="22">
                  <c:v>2.2000000000000001E-3</c:v>
                </c:pt>
                <c:pt idx="23">
                  <c:v>2.1299999999999999E-3</c:v>
                </c:pt>
                <c:pt idx="24">
                  <c:v>1.89E-3</c:v>
                </c:pt>
                <c:pt idx="25">
                  <c:v>2.1800000000000001E-3</c:v>
                </c:pt>
                <c:pt idx="26">
                  <c:v>2E-3</c:v>
                </c:pt>
                <c:pt idx="27">
                  <c:v>2E-3</c:v>
                </c:pt>
                <c:pt idx="28">
                  <c:v>2.0300000000000001E-3</c:v>
                </c:pt>
                <c:pt idx="29">
                  <c:v>2.2399999999999998E-3</c:v>
                </c:pt>
                <c:pt idx="30">
                  <c:v>2.0400000000000001E-3</c:v>
                </c:pt>
                <c:pt idx="31">
                  <c:v>2.2200000000000002E-3</c:v>
                </c:pt>
                <c:pt idx="32">
                  <c:v>2.0699999999999998E-3</c:v>
                </c:pt>
                <c:pt idx="33">
                  <c:v>2.0200000000000001E-3</c:v>
                </c:pt>
                <c:pt idx="34">
                  <c:v>1.89E-3</c:v>
                </c:pt>
                <c:pt idx="35">
                  <c:v>1.8600000000000001E-3</c:v>
                </c:pt>
                <c:pt idx="36">
                  <c:v>1.8600000000000001E-3</c:v>
                </c:pt>
                <c:pt idx="37">
                  <c:v>1.64E-3</c:v>
                </c:pt>
                <c:pt idx="38">
                  <c:v>1.57E-3</c:v>
                </c:pt>
                <c:pt idx="39">
                  <c:v>1.7799999999999999E-3</c:v>
                </c:pt>
                <c:pt idx="40">
                  <c:v>1.73E-3</c:v>
                </c:pt>
                <c:pt idx="41">
                  <c:v>1.8100000000000002E-3</c:v>
                </c:pt>
                <c:pt idx="42">
                  <c:v>1.67E-3</c:v>
                </c:pt>
                <c:pt idx="43">
                  <c:v>1.4400000000000001E-3</c:v>
                </c:pt>
                <c:pt idx="44">
                  <c:v>1.4700000000000002E-3</c:v>
                </c:pt>
                <c:pt idx="45">
                  <c:v>1.5E-3</c:v>
                </c:pt>
                <c:pt idx="46">
                  <c:v>1.3699999999999999E-3</c:v>
                </c:pt>
                <c:pt idx="47">
                  <c:v>1.34E-3</c:v>
                </c:pt>
                <c:pt idx="48">
                  <c:v>1.31E-3</c:v>
                </c:pt>
                <c:pt idx="49">
                  <c:v>1.2800000000000001E-3</c:v>
                </c:pt>
                <c:pt idx="50">
                  <c:v>1.14E-3</c:v>
                </c:pt>
                <c:pt idx="51">
                  <c:v>1.15E-3</c:v>
                </c:pt>
                <c:pt idx="52">
                  <c:v>1.24E-3</c:v>
                </c:pt>
                <c:pt idx="53">
                  <c:v>1.1000000000000001E-3</c:v>
                </c:pt>
                <c:pt idx="54">
                  <c:v>1.07E-3</c:v>
                </c:pt>
                <c:pt idx="55">
                  <c:v>1E-3</c:v>
                </c:pt>
                <c:pt idx="56">
                  <c:v>1.1299999999999999E-3</c:v>
                </c:pt>
                <c:pt idx="57">
                  <c:v>1.1000000000000001E-3</c:v>
                </c:pt>
                <c:pt idx="58">
                  <c:v>8.9999999999999998E-4</c:v>
                </c:pt>
                <c:pt idx="59">
                  <c:v>9.2000000000000003E-4</c:v>
                </c:pt>
                <c:pt idx="60">
                  <c:v>8.8000000000000003E-4</c:v>
                </c:pt>
                <c:pt idx="61">
                  <c:v>8.0999999999999996E-4</c:v>
                </c:pt>
                <c:pt idx="62">
                  <c:v>7.6000000000000004E-4</c:v>
                </c:pt>
                <c:pt idx="63">
                  <c:v>8.1999999999999998E-4</c:v>
                </c:pt>
                <c:pt idx="64">
                  <c:v>5.8E-4</c:v>
                </c:pt>
                <c:pt idx="65">
                  <c:v>8.0000000000000004E-4</c:v>
                </c:pt>
                <c:pt idx="66">
                  <c:v>6.7000000000000002E-4</c:v>
                </c:pt>
                <c:pt idx="67">
                  <c:v>6.0999999999999997E-4</c:v>
                </c:pt>
                <c:pt idx="68">
                  <c:v>7.3999999999999999E-4</c:v>
                </c:pt>
              </c:numCache>
            </c:numRef>
          </c:val>
          <c:smooth val="0"/>
          <c:extLst>
            <c:ext xmlns:c16="http://schemas.microsoft.com/office/drawing/2014/chart" uri="{C3380CC4-5D6E-409C-BE32-E72D297353CC}">
              <c16:uniqueId val="{00000001-EAC4-4731-A4F7-E92426996E9D}"/>
            </c:ext>
          </c:extLst>
        </c:ser>
        <c:ser>
          <c:idx val="1"/>
          <c:order val="1"/>
          <c:tx>
            <c:strRef>
              <c:f>Arkusz1!$A$4</c:f>
              <c:strCache>
                <c:ptCount val="1"/>
                <c:pt idx="0">
                  <c:v>20</c:v>
                </c:pt>
              </c:strCache>
            </c:strRef>
          </c:tx>
          <c:spPr>
            <a:ln w="28575" cap="rnd">
              <a:solidFill>
                <a:schemeClr val="accent2"/>
              </a:solidFill>
              <a:round/>
            </a:ln>
            <a:effectLst/>
          </c:spPr>
          <c:marker>
            <c:symbol val="none"/>
          </c:marker>
          <c:cat>
            <c:numRef>
              <c:f>Arkusz1!$B$2:$BR$2</c:f>
              <c:numCache>
                <c:formatCode>General</c:formatCod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numCache>
            </c:numRef>
          </c:cat>
          <c:val>
            <c:numRef>
              <c:f>Arkusz1!$B$4:$BR$4</c:f>
              <c:numCache>
                <c:formatCode>0.00000</c:formatCode>
                <c:ptCount val="69"/>
                <c:pt idx="0">
                  <c:v>1.787E-2</c:v>
                </c:pt>
                <c:pt idx="1">
                  <c:v>1.8700000000000001E-2</c:v>
                </c:pt>
                <c:pt idx="2">
                  <c:v>1.6910000000000001E-2</c:v>
                </c:pt>
                <c:pt idx="3">
                  <c:v>1.3170000000000001E-2</c:v>
                </c:pt>
                <c:pt idx="4">
                  <c:v>1.1980000000000001E-2</c:v>
                </c:pt>
                <c:pt idx="5">
                  <c:v>1.0800000000000001E-2</c:v>
                </c:pt>
                <c:pt idx="6">
                  <c:v>1.0110000000000001E-2</c:v>
                </c:pt>
                <c:pt idx="7">
                  <c:v>1.0400000000000001E-2</c:v>
                </c:pt>
                <c:pt idx="8">
                  <c:v>9.8000000000000014E-3</c:v>
                </c:pt>
                <c:pt idx="9">
                  <c:v>9.92E-3</c:v>
                </c:pt>
                <c:pt idx="10">
                  <c:v>8.9800000000000001E-3</c:v>
                </c:pt>
                <c:pt idx="11">
                  <c:v>9.8300000000000002E-3</c:v>
                </c:pt>
                <c:pt idx="12">
                  <c:v>9.5700000000000004E-3</c:v>
                </c:pt>
                <c:pt idx="13">
                  <c:v>9.130000000000001E-3</c:v>
                </c:pt>
                <c:pt idx="14">
                  <c:v>8.2400000000000008E-3</c:v>
                </c:pt>
                <c:pt idx="15">
                  <c:v>8.1100000000000009E-3</c:v>
                </c:pt>
                <c:pt idx="16">
                  <c:v>8.0100000000000015E-3</c:v>
                </c:pt>
                <c:pt idx="17">
                  <c:v>8.0000000000000002E-3</c:v>
                </c:pt>
                <c:pt idx="18">
                  <c:v>8.5599999999999999E-3</c:v>
                </c:pt>
                <c:pt idx="19">
                  <c:v>8.1800000000000015E-3</c:v>
                </c:pt>
                <c:pt idx="20">
                  <c:v>8.0999999999999996E-3</c:v>
                </c:pt>
                <c:pt idx="21">
                  <c:v>8.9999999999999993E-3</c:v>
                </c:pt>
                <c:pt idx="22">
                  <c:v>8.7299999999999999E-3</c:v>
                </c:pt>
                <c:pt idx="23">
                  <c:v>8.3899999999999999E-3</c:v>
                </c:pt>
                <c:pt idx="24">
                  <c:v>7.5500000000000003E-3</c:v>
                </c:pt>
                <c:pt idx="25">
                  <c:v>8.6700000000000006E-3</c:v>
                </c:pt>
                <c:pt idx="26">
                  <c:v>8.4399999999999996E-3</c:v>
                </c:pt>
                <c:pt idx="27">
                  <c:v>9.1400000000000006E-3</c:v>
                </c:pt>
                <c:pt idx="28">
                  <c:v>8.8599999999999998E-3</c:v>
                </c:pt>
                <c:pt idx="29">
                  <c:v>8.8199999999999997E-3</c:v>
                </c:pt>
                <c:pt idx="30">
                  <c:v>8.9899999999999997E-3</c:v>
                </c:pt>
                <c:pt idx="31">
                  <c:v>8.3199999999999993E-3</c:v>
                </c:pt>
                <c:pt idx="32">
                  <c:v>8.2900000000000005E-3</c:v>
                </c:pt>
                <c:pt idx="33">
                  <c:v>8.26E-3</c:v>
                </c:pt>
                <c:pt idx="34">
                  <c:v>7.4700000000000001E-3</c:v>
                </c:pt>
                <c:pt idx="35">
                  <c:v>7.4799999999999997E-3</c:v>
                </c:pt>
                <c:pt idx="36">
                  <c:v>7.28E-3</c:v>
                </c:pt>
                <c:pt idx="37">
                  <c:v>6.9199999999999999E-3</c:v>
                </c:pt>
                <c:pt idx="38">
                  <c:v>6.4900000000000001E-3</c:v>
                </c:pt>
                <c:pt idx="39">
                  <c:v>7.9299999999999995E-3</c:v>
                </c:pt>
                <c:pt idx="40">
                  <c:v>8.3300000000000006E-3</c:v>
                </c:pt>
                <c:pt idx="41">
                  <c:v>8.5900000000000004E-3</c:v>
                </c:pt>
                <c:pt idx="42">
                  <c:v>7.8300000000000002E-3</c:v>
                </c:pt>
                <c:pt idx="43">
                  <c:v>6.7300000000000007E-3</c:v>
                </c:pt>
                <c:pt idx="44">
                  <c:v>7.1100000000000009E-3</c:v>
                </c:pt>
                <c:pt idx="45">
                  <c:v>6.8000000000000005E-3</c:v>
                </c:pt>
                <c:pt idx="46">
                  <c:v>6.6E-3</c:v>
                </c:pt>
                <c:pt idx="47">
                  <c:v>6.7799999999999996E-3</c:v>
                </c:pt>
                <c:pt idx="48">
                  <c:v>6.6100000000000004E-3</c:v>
                </c:pt>
                <c:pt idx="49">
                  <c:v>6.5799999999999999E-3</c:v>
                </c:pt>
                <c:pt idx="50">
                  <c:v>6.0000000000000001E-3</c:v>
                </c:pt>
                <c:pt idx="51">
                  <c:v>5.7200000000000003E-3</c:v>
                </c:pt>
                <c:pt idx="52">
                  <c:v>5.7999999999999996E-3</c:v>
                </c:pt>
                <c:pt idx="53">
                  <c:v>5.62E-3</c:v>
                </c:pt>
                <c:pt idx="54">
                  <c:v>5.5100000000000001E-3</c:v>
                </c:pt>
                <c:pt idx="55">
                  <c:v>5.62E-3</c:v>
                </c:pt>
                <c:pt idx="56">
                  <c:v>5.3699999999999998E-3</c:v>
                </c:pt>
                <c:pt idx="57">
                  <c:v>5.4299999999999999E-3</c:v>
                </c:pt>
                <c:pt idx="58">
                  <c:v>5.47E-3</c:v>
                </c:pt>
                <c:pt idx="59">
                  <c:v>5.5799999999999999E-3</c:v>
                </c:pt>
                <c:pt idx="60">
                  <c:v>5.28E-3</c:v>
                </c:pt>
                <c:pt idx="61">
                  <c:v>5.3299999999999997E-3</c:v>
                </c:pt>
                <c:pt idx="62">
                  <c:v>5.0299999999999997E-3</c:v>
                </c:pt>
                <c:pt idx="63">
                  <c:v>4.9699999999999996E-3</c:v>
                </c:pt>
                <c:pt idx="64">
                  <c:v>4.8599999999999997E-3</c:v>
                </c:pt>
                <c:pt idx="65">
                  <c:v>4.7200000000000002E-3</c:v>
                </c:pt>
                <c:pt idx="66">
                  <c:v>4.4200000000000003E-3</c:v>
                </c:pt>
                <c:pt idx="67">
                  <c:v>4.3499999999999997E-3</c:v>
                </c:pt>
                <c:pt idx="68">
                  <c:v>4.4200000000000003E-3</c:v>
                </c:pt>
              </c:numCache>
            </c:numRef>
          </c:val>
          <c:smooth val="0"/>
          <c:extLst>
            <c:ext xmlns:c16="http://schemas.microsoft.com/office/drawing/2014/chart" uri="{C3380CC4-5D6E-409C-BE32-E72D297353CC}">
              <c16:uniqueId val="{00000002-EAC4-4731-A4F7-E92426996E9D}"/>
            </c:ext>
          </c:extLst>
        </c:ser>
        <c:ser>
          <c:idx val="2"/>
          <c:order val="2"/>
          <c:tx>
            <c:strRef>
              <c:f>Arkusz1!$A$5</c:f>
              <c:strCache>
                <c:ptCount val="1"/>
                <c:pt idx="0">
                  <c:v>30</c:v>
                </c:pt>
              </c:strCache>
            </c:strRef>
          </c:tx>
          <c:spPr>
            <a:ln w="28575" cap="rnd">
              <a:solidFill>
                <a:schemeClr val="accent3"/>
              </a:solidFill>
              <a:round/>
            </a:ln>
            <a:effectLst/>
          </c:spPr>
          <c:marker>
            <c:symbol val="none"/>
          </c:marker>
          <c:cat>
            <c:numRef>
              <c:f>Arkusz1!$B$2:$BR$2</c:f>
              <c:numCache>
                <c:formatCode>General</c:formatCod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numCache>
            </c:numRef>
          </c:cat>
          <c:val>
            <c:numRef>
              <c:f>Arkusz1!$B$5:$BR$5</c:f>
              <c:numCache>
                <c:formatCode>0.00000</c:formatCode>
                <c:ptCount val="69"/>
                <c:pt idx="0">
                  <c:v>2.069E-2</c:v>
                </c:pt>
                <c:pt idx="1">
                  <c:v>1.9650000000000001E-2</c:v>
                </c:pt>
                <c:pt idx="2">
                  <c:v>1.7900000000000003E-2</c:v>
                </c:pt>
                <c:pt idx="3">
                  <c:v>1.4020000000000001E-2</c:v>
                </c:pt>
                <c:pt idx="4">
                  <c:v>1.4200000000000001E-2</c:v>
                </c:pt>
                <c:pt idx="5">
                  <c:v>1.3480000000000001E-2</c:v>
                </c:pt>
                <c:pt idx="6">
                  <c:v>1.2520000000000002E-2</c:v>
                </c:pt>
                <c:pt idx="7">
                  <c:v>1.3130000000000001E-2</c:v>
                </c:pt>
                <c:pt idx="8">
                  <c:v>1.2730000000000002E-2</c:v>
                </c:pt>
                <c:pt idx="9">
                  <c:v>1.2660000000000001E-2</c:v>
                </c:pt>
                <c:pt idx="10">
                  <c:v>1.2E-2</c:v>
                </c:pt>
                <c:pt idx="11">
                  <c:v>1.2690000000000002E-2</c:v>
                </c:pt>
                <c:pt idx="12">
                  <c:v>1.2660000000000001E-2</c:v>
                </c:pt>
                <c:pt idx="13">
                  <c:v>1.191E-2</c:v>
                </c:pt>
                <c:pt idx="14">
                  <c:v>1.1350000000000001E-2</c:v>
                </c:pt>
                <c:pt idx="15">
                  <c:v>1.1090000000000001E-2</c:v>
                </c:pt>
                <c:pt idx="16">
                  <c:v>1.0910000000000001E-2</c:v>
                </c:pt>
                <c:pt idx="17">
                  <c:v>1.1500000000000002E-2</c:v>
                </c:pt>
                <c:pt idx="18">
                  <c:v>1.0700000000000001E-2</c:v>
                </c:pt>
                <c:pt idx="19">
                  <c:v>1.1200000000000002E-2</c:v>
                </c:pt>
                <c:pt idx="20">
                  <c:v>1.1050000000000001E-2</c:v>
                </c:pt>
                <c:pt idx="21">
                  <c:v>1.1809999999999999E-2</c:v>
                </c:pt>
                <c:pt idx="22">
                  <c:v>1.1509999999999999E-2</c:v>
                </c:pt>
                <c:pt idx="23">
                  <c:v>1.141E-2</c:v>
                </c:pt>
                <c:pt idx="24">
                  <c:v>1.112E-2</c:v>
                </c:pt>
                <c:pt idx="25">
                  <c:v>1.1780000000000001E-2</c:v>
                </c:pt>
                <c:pt idx="26">
                  <c:v>1.256E-2</c:v>
                </c:pt>
                <c:pt idx="27">
                  <c:v>1.2800000000000001E-2</c:v>
                </c:pt>
                <c:pt idx="28">
                  <c:v>1.3520000000000001E-2</c:v>
                </c:pt>
                <c:pt idx="29">
                  <c:v>1.255E-2</c:v>
                </c:pt>
                <c:pt idx="30">
                  <c:v>1.3050000000000001E-2</c:v>
                </c:pt>
                <c:pt idx="31">
                  <c:v>1.146E-2</c:v>
                </c:pt>
                <c:pt idx="32">
                  <c:v>1.142E-2</c:v>
                </c:pt>
                <c:pt idx="33">
                  <c:v>1.2160000000000001E-2</c:v>
                </c:pt>
                <c:pt idx="34">
                  <c:v>1.221E-2</c:v>
                </c:pt>
                <c:pt idx="35">
                  <c:v>1.2239999999999999E-2</c:v>
                </c:pt>
                <c:pt idx="36">
                  <c:v>1.193E-2</c:v>
                </c:pt>
                <c:pt idx="37">
                  <c:v>1.158E-2</c:v>
                </c:pt>
                <c:pt idx="38">
                  <c:v>1.1820000000000001E-2</c:v>
                </c:pt>
                <c:pt idx="39">
                  <c:v>1.239E-2</c:v>
                </c:pt>
                <c:pt idx="40">
                  <c:v>1.3169999999999999E-2</c:v>
                </c:pt>
                <c:pt idx="41">
                  <c:v>1.3180000000000001E-2</c:v>
                </c:pt>
                <c:pt idx="42">
                  <c:v>1.2660000000000001E-2</c:v>
                </c:pt>
                <c:pt idx="43">
                  <c:v>1.1300000000000001E-2</c:v>
                </c:pt>
                <c:pt idx="44">
                  <c:v>1.17E-2</c:v>
                </c:pt>
                <c:pt idx="45">
                  <c:v>1.1430000000000001E-2</c:v>
                </c:pt>
                <c:pt idx="46">
                  <c:v>1.0500000000000001E-2</c:v>
                </c:pt>
                <c:pt idx="47">
                  <c:v>1.057E-2</c:v>
                </c:pt>
                <c:pt idx="48">
                  <c:v>1.0120000000000001E-2</c:v>
                </c:pt>
                <c:pt idx="49">
                  <c:v>1.014E-2</c:v>
                </c:pt>
                <c:pt idx="50">
                  <c:v>9.0900000000000009E-3</c:v>
                </c:pt>
                <c:pt idx="51">
                  <c:v>8.7500000000000008E-3</c:v>
                </c:pt>
                <c:pt idx="52">
                  <c:v>8.6700000000000006E-3</c:v>
                </c:pt>
                <c:pt idx="53">
                  <c:v>8.4600000000000005E-3</c:v>
                </c:pt>
                <c:pt idx="54">
                  <c:v>8.6599999999999993E-3</c:v>
                </c:pt>
                <c:pt idx="55">
                  <c:v>8.3300000000000006E-3</c:v>
                </c:pt>
                <c:pt idx="56">
                  <c:v>8.2199999999999999E-3</c:v>
                </c:pt>
                <c:pt idx="57">
                  <c:v>8.3800000000000003E-3</c:v>
                </c:pt>
                <c:pt idx="58">
                  <c:v>8.2900000000000005E-3</c:v>
                </c:pt>
                <c:pt idx="59">
                  <c:v>7.8300000000000002E-3</c:v>
                </c:pt>
                <c:pt idx="60">
                  <c:v>7.4400000000000004E-3</c:v>
                </c:pt>
                <c:pt idx="61">
                  <c:v>7.5700000000000003E-3</c:v>
                </c:pt>
                <c:pt idx="62">
                  <c:v>6.9199999999999999E-3</c:v>
                </c:pt>
                <c:pt idx="63">
                  <c:v>6.6800000000000002E-3</c:v>
                </c:pt>
                <c:pt idx="64">
                  <c:v>6.6299999999999996E-3</c:v>
                </c:pt>
                <c:pt idx="65">
                  <c:v>6.6400000000000001E-3</c:v>
                </c:pt>
                <c:pt idx="66">
                  <c:v>6.7099999999999998E-3</c:v>
                </c:pt>
                <c:pt idx="67">
                  <c:v>6.8199999999999997E-3</c:v>
                </c:pt>
                <c:pt idx="68">
                  <c:v>7.0499999999999998E-3</c:v>
                </c:pt>
              </c:numCache>
            </c:numRef>
          </c:val>
          <c:smooth val="0"/>
          <c:extLst>
            <c:ext xmlns:c16="http://schemas.microsoft.com/office/drawing/2014/chart" uri="{C3380CC4-5D6E-409C-BE32-E72D297353CC}">
              <c16:uniqueId val="{00000003-EAC4-4731-A4F7-E92426996E9D}"/>
            </c:ext>
          </c:extLst>
        </c:ser>
        <c:ser>
          <c:idx val="3"/>
          <c:order val="3"/>
          <c:tx>
            <c:strRef>
              <c:f>Arkusz1!$A$6</c:f>
              <c:strCache>
                <c:ptCount val="1"/>
                <c:pt idx="0">
                  <c:v>40</c:v>
                </c:pt>
              </c:strCache>
            </c:strRef>
          </c:tx>
          <c:spPr>
            <a:ln w="28575" cap="rnd">
              <a:solidFill>
                <a:schemeClr val="accent4"/>
              </a:solidFill>
              <a:round/>
            </a:ln>
            <a:effectLst/>
          </c:spPr>
          <c:marker>
            <c:symbol val="none"/>
          </c:marker>
          <c:dLbls>
            <c:dLbl>
              <c:idx val="6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C4-4731-A4F7-E92426996E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Arkusz1!$B$2:$BR$2</c:f>
              <c:numCache>
                <c:formatCode>General</c:formatCod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numCache>
            </c:numRef>
          </c:cat>
          <c:val>
            <c:numRef>
              <c:f>Arkusz1!$B$6:$BR$6</c:f>
              <c:numCache>
                <c:formatCode>0.00000</c:formatCode>
                <c:ptCount val="69"/>
                <c:pt idx="0">
                  <c:v>3.0410000000000003E-2</c:v>
                </c:pt>
                <c:pt idx="1">
                  <c:v>3.0930000000000003E-2</c:v>
                </c:pt>
                <c:pt idx="2">
                  <c:v>3.0410000000000003E-2</c:v>
                </c:pt>
                <c:pt idx="3">
                  <c:v>2.4490000000000001E-2</c:v>
                </c:pt>
                <c:pt idx="4">
                  <c:v>2.3910000000000001E-2</c:v>
                </c:pt>
                <c:pt idx="5">
                  <c:v>2.3430000000000003E-2</c:v>
                </c:pt>
                <c:pt idx="6">
                  <c:v>2.264E-2</c:v>
                </c:pt>
                <c:pt idx="7">
                  <c:v>2.4250000000000001E-2</c:v>
                </c:pt>
                <c:pt idx="8">
                  <c:v>2.1270000000000001E-2</c:v>
                </c:pt>
                <c:pt idx="9">
                  <c:v>2.1270000000000001E-2</c:v>
                </c:pt>
                <c:pt idx="10">
                  <c:v>2.0140000000000002E-2</c:v>
                </c:pt>
                <c:pt idx="11">
                  <c:v>1.9230000000000001E-2</c:v>
                </c:pt>
                <c:pt idx="12">
                  <c:v>1.9720000000000001E-2</c:v>
                </c:pt>
                <c:pt idx="13">
                  <c:v>2.0050000000000002E-2</c:v>
                </c:pt>
                <c:pt idx="14">
                  <c:v>1.949E-2</c:v>
                </c:pt>
                <c:pt idx="15">
                  <c:v>1.9460000000000002E-2</c:v>
                </c:pt>
                <c:pt idx="16">
                  <c:v>1.9850000000000003E-2</c:v>
                </c:pt>
                <c:pt idx="17">
                  <c:v>2.0670000000000001E-2</c:v>
                </c:pt>
                <c:pt idx="18">
                  <c:v>2.1350000000000001E-2</c:v>
                </c:pt>
                <c:pt idx="19">
                  <c:v>2.1870000000000001E-2</c:v>
                </c:pt>
                <c:pt idx="20">
                  <c:v>2.2030000000000001E-2</c:v>
                </c:pt>
                <c:pt idx="21">
                  <c:v>2.3460000000000002E-2</c:v>
                </c:pt>
                <c:pt idx="22">
                  <c:v>2.1829999999999999E-2</c:v>
                </c:pt>
                <c:pt idx="23">
                  <c:v>2.2610000000000002E-2</c:v>
                </c:pt>
                <c:pt idx="24">
                  <c:v>2.181E-2</c:v>
                </c:pt>
                <c:pt idx="25">
                  <c:v>2.3290000000000002E-2</c:v>
                </c:pt>
                <c:pt idx="26">
                  <c:v>2.4750000000000001E-2</c:v>
                </c:pt>
                <c:pt idx="27">
                  <c:v>2.631E-2</c:v>
                </c:pt>
                <c:pt idx="28">
                  <c:v>2.724E-2</c:v>
                </c:pt>
                <c:pt idx="29">
                  <c:v>2.631E-2</c:v>
                </c:pt>
                <c:pt idx="30">
                  <c:v>2.955E-2</c:v>
                </c:pt>
                <c:pt idx="31">
                  <c:v>2.5520000000000001E-2</c:v>
                </c:pt>
                <c:pt idx="32">
                  <c:v>2.4629999999999999E-2</c:v>
                </c:pt>
                <c:pt idx="33">
                  <c:v>2.6089999999999999E-2</c:v>
                </c:pt>
                <c:pt idx="34">
                  <c:v>2.785E-2</c:v>
                </c:pt>
                <c:pt idx="35">
                  <c:v>2.801E-2</c:v>
                </c:pt>
                <c:pt idx="36">
                  <c:v>2.7040000000000002E-2</c:v>
                </c:pt>
                <c:pt idx="37">
                  <c:v>2.6859999999999998E-2</c:v>
                </c:pt>
                <c:pt idx="38">
                  <c:v>2.6960000000000001E-2</c:v>
                </c:pt>
                <c:pt idx="39">
                  <c:v>2.8080000000000001E-2</c:v>
                </c:pt>
                <c:pt idx="40">
                  <c:v>2.9260000000000001E-2</c:v>
                </c:pt>
                <c:pt idx="41">
                  <c:v>3.1650000000000005E-2</c:v>
                </c:pt>
                <c:pt idx="42">
                  <c:v>3.0600000000000002E-2</c:v>
                </c:pt>
                <c:pt idx="43">
                  <c:v>2.7830000000000001E-2</c:v>
                </c:pt>
                <c:pt idx="44">
                  <c:v>2.7660000000000001E-2</c:v>
                </c:pt>
                <c:pt idx="45">
                  <c:v>2.8720000000000002E-2</c:v>
                </c:pt>
                <c:pt idx="46">
                  <c:v>2.6339999999999999E-2</c:v>
                </c:pt>
                <c:pt idx="47">
                  <c:v>2.6790000000000001E-2</c:v>
                </c:pt>
                <c:pt idx="48">
                  <c:v>2.5850000000000001E-2</c:v>
                </c:pt>
                <c:pt idx="49">
                  <c:v>2.5780000000000001E-2</c:v>
                </c:pt>
                <c:pt idx="50">
                  <c:v>2.3640000000000001E-2</c:v>
                </c:pt>
                <c:pt idx="51">
                  <c:v>2.257E-2</c:v>
                </c:pt>
                <c:pt idx="52">
                  <c:v>2.1749999999999999E-2</c:v>
                </c:pt>
                <c:pt idx="53">
                  <c:v>2.1510000000000001E-2</c:v>
                </c:pt>
                <c:pt idx="54">
                  <c:v>2.147E-2</c:v>
                </c:pt>
                <c:pt idx="55">
                  <c:v>2.1610000000000001E-2</c:v>
                </c:pt>
                <c:pt idx="56">
                  <c:v>2.1870000000000001E-2</c:v>
                </c:pt>
                <c:pt idx="57">
                  <c:v>2.1839999999999998E-2</c:v>
                </c:pt>
                <c:pt idx="58">
                  <c:v>2.1100000000000001E-2</c:v>
                </c:pt>
                <c:pt idx="59">
                  <c:v>1.9910000000000001E-2</c:v>
                </c:pt>
                <c:pt idx="60">
                  <c:v>1.8870000000000001E-2</c:v>
                </c:pt>
                <c:pt idx="61">
                  <c:v>1.8419999999999999E-2</c:v>
                </c:pt>
                <c:pt idx="62">
                  <c:v>1.7479999999999999E-2</c:v>
                </c:pt>
                <c:pt idx="63">
                  <c:v>1.6500000000000001E-2</c:v>
                </c:pt>
                <c:pt idx="64">
                  <c:v>1.5630000000000002E-2</c:v>
                </c:pt>
                <c:pt idx="65">
                  <c:v>1.533E-2</c:v>
                </c:pt>
                <c:pt idx="66">
                  <c:v>1.5129999999999999E-2</c:v>
                </c:pt>
                <c:pt idx="67">
                  <c:v>1.499E-2</c:v>
                </c:pt>
                <c:pt idx="68">
                  <c:v>1.5779999999999999E-2</c:v>
                </c:pt>
              </c:numCache>
            </c:numRef>
          </c:val>
          <c:smooth val="0"/>
          <c:extLst>
            <c:ext xmlns:c16="http://schemas.microsoft.com/office/drawing/2014/chart" uri="{C3380CC4-5D6E-409C-BE32-E72D297353CC}">
              <c16:uniqueId val="{00000005-EAC4-4731-A4F7-E92426996E9D}"/>
            </c:ext>
          </c:extLst>
        </c:ser>
        <c:ser>
          <c:idx val="4"/>
          <c:order val="4"/>
          <c:tx>
            <c:strRef>
              <c:f>Arkusz1!$A$7</c:f>
              <c:strCache>
                <c:ptCount val="1"/>
                <c:pt idx="0">
                  <c:v>50</c:v>
                </c:pt>
              </c:strCache>
            </c:strRef>
          </c:tx>
          <c:spPr>
            <a:ln w="28575" cap="rnd">
              <a:solidFill>
                <a:schemeClr val="accent5"/>
              </a:solidFill>
              <a:round/>
            </a:ln>
            <a:effectLst/>
          </c:spPr>
          <c:marker>
            <c:symbol val="none"/>
          </c:marker>
          <c:dLbls>
            <c:dLbl>
              <c:idx val="68"/>
              <c:layout>
                <c:manualLayout>
                  <c:x val="-2.7777777777777779E-3"/>
                  <c:y val="-6.018518518518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C4-4731-A4F7-E92426996E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Arkusz1!$B$2:$BR$2</c:f>
              <c:numCache>
                <c:formatCode>General</c:formatCod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numCache>
            </c:numRef>
          </c:cat>
          <c:val>
            <c:numRef>
              <c:f>Arkusz1!$B$7:$BR$7</c:f>
              <c:numCache>
                <c:formatCode>0.00000</c:formatCode>
                <c:ptCount val="69"/>
                <c:pt idx="0">
                  <c:v>6.6980000000000012E-2</c:v>
                </c:pt>
                <c:pt idx="1">
                  <c:v>6.9790000000000005E-2</c:v>
                </c:pt>
                <c:pt idx="2">
                  <c:v>6.5590000000000009E-2</c:v>
                </c:pt>
                <c:pt idx="3">
                  <c:v>5.8320000000000004E-2</c:v>
                </c:pt>
                <c:pt idx="4">
                  <c:v>5.7840000000000003E-2</c:v>
                </c:pt>
                <c:pt idx="5">
                  <c:v>5.6010000000000004E-2</c:v>
                </c:pt>
                <c:pt idx="6">
                  <c:v>5.3970000000000004E-2</c:v>
                </c:pt>
                <c:pt idx="7">
                  <c:v>5.3860000000000005E-2</c:v>
                </c:pt>
                <c:pt idx="8">
                  <c:v>4.8910000000000002E-2</c:v>
                </c:pt>
                <c:pt idx="9">
                  <c:v>5.0170000000000006E-2</c:v>
                </c:pt>
                <c:pt idx="10">
                  <c:v>4.7350000000000003E-2</c:v>
                </c:pt>
                <c:pt idx="11">
                  <c:v>4.7600000000000003E-2</c:v>
                </c:pt>
                <c:pt idx="12">
                  <c:v>4.8170000000000004E-2</c:v>
                </c:pt>
                <c:pt idx="13">
                  <c:v>4.5810000000000003E-2</c:v>
                </c:pt>
                <c:pt idx="14">
                  <c:v>4.5080000000000002E-2</c:v>
                </c:pt>
                <c:pt idx="15">
                  <c:v>4.3980000000000005E-2</c:v>
                </c:pt>
                <c:pt idx="16">
                  <c:v>4.4730000000000006E-2</c:v>
                </c:pt>
                <c:pt idx="17">
                  <c:v>4.6650000000000004E-2</c:v>
                </c:pt>
                <c:pt idx="18">
                  <c:v>4.6210000000000001E-2</c:v>
                </c:pt>
                <c:pt idx="19">
                  <c:v>4.6960000000000002E-2</c:v>
                </c:pt>
                <c:pt idx="20">
                  <c:v>4.7739999999999998E-2</c:v>
                </c:pt>
                <c:pt idx="21">
                  <c:v>4.9660000000000003E-2</c:v>
                </c:pt>
                <c:pt idx="22">
                  <c:v>4.786E-2</c:v>
                </c:pt>
                <c:pt idx="23">
                  <c:v>5.0209999999999998E-2</c:v>
                </c:pt>
                <c:pt idx="24">
                  <c:v>4.9599999999999998E-2</c:v>
                </c:pt>
                <c:pt idx="25">
                  <c:v>5.2440000000000001E-2</c:v>
                </c:pt>
                <c:pt idx="26">
                  <c:v>5.5329999999999997E-2</c:v>
                </c:pt>
                <c:pt idx="27">
                  <c:v>5.7489999999999999E-2</c:v>
                </c:pt>
                <c:pt idx="28">
                  <c:v>5.8979999999999998E-2</c:v>
                </c:pt>
                <c:pt idx="29">
                  <c:v>5.8340000000000003E-2</c:v>
                </c:pt>
                <c:pt idx="30">
                  <c:v>6.3689999999999997E-2</c:v>
                </c:pt>
                <c:pt idx="31">
                  <c:v>5.8979999999999998E-2</c:v>
                </c:pt>
                <c:pt idx="32">
                  <c:v>5.8650000000000001E-2</c:v>
                </c:pt>
                <c:pt idx="33">
                  <c:v>5.9499999999999997E-2</c:v>
                </c:pt>
                <c:pt idx="34">
                  <c:v>6.3810000000000006E-2</c:v>
                </c:pt>
                <c:pt idx="35">
                  <c:v>6.5619999999999998E-2</c:v>
                </c:pt>
                <c:pt idx="36">
                  <c:v>6.5439999999999998E-2</c:v>
                </c:pt>
                <c:pt idx="37">
                  <c:v>6.5089999999999995E-2</c:v>
                </c:pt>
                <c:pt idx="38">
                  <c:v>6.3899999999999998E-2</c:v>
                </c:pt>
                <c:pt idx="39">
                  <c:v>6.6610000000000003E-2</c:v>
                </c:pt>
                <c:pt idx="40">
                  <c:v>6.744E-2</c:v>
                </c:pt>
                <c:pt idx="41">
                  <c:v>7.1910000000000002E-2</c:v>
                </c:pt>
                <c:pt idx="42">
                  <c:v>6.88E-2</c:v>
                </c:pt>
                <c:pt idx="43">
                  <c:v>6.4850000000000005E-2</c:v>
                </c:pt>
                <c:pt idx="44">
                  <c:v>6.3070000000000001E-2</c:v>
                </c:pt>
                <c:pt idx="45">
                  <c:v>6.404E-2</c:v>
                </c:pt>
                <c:pt idx="46">
                  <c:v>6.2370000000000002E-2</c:v>
                </c:pt>
                <c:pt idx="47">
                  <c:v>6.0990000000000003E-2</c:v>
                </c:pt>
                <c:pt idx="48">
                  <c:v>5.9760000000000001E-2</c:v>
                </c:pt>
                <c:pt idx="49">
                  <c:v>5.994E-2</c:v>
                </c:pt>
                <c:pt idx="50">
                  <c:v>5.5780000000000003E-2</c:v>
                </c:pt>
                <c:pt idx="51">
                  <c:v>5.4789999999999998E-2</c:v>
                </c:pt>
                <c:pt idx="52">
                  <c:v>5.3949999999999998E-2</c:v>
                </c:pt>
                <c:pt idx="53">
                  <c:v>5.2850000000000001E-2</c:v>
                </c:pt>
                <c:pt idx="54">
                  <c:v>5.4870000000000002E-2</c:v>
                </c:pt>
                <c:pt idx="55">
                  <c:v>5.4629999999999998E-2</c:v>
                </c:pt>
                <c:pt idx="56">
                  <c:v>5.5309999999999998E-2</c:v>
                </c:pt>
                <c:pt idx="57">
                  <c:v>5.5370000000000003E-2</c:v>
                </c:pt>
                <c:pt idx="58">
                  <c:v>5.3969999999999997E-2</c:v>
                </c:pt>
                <c:pt idx="59">
                  <c:v>5.1119999999999999E-2</c:v>
                </c:pt>
                <c:pt idx="60">
                  <c:v>4.9680000000000002E-2</c:v>
                </c:pt>
                <c:pt idx="61">
                  <c:v>4.8000000000000001E-2</c:v>
                </c:pt>
                <c:pt idx="62">
                  <c:v>4.6429999999999999E-2</c:v>
                </c:pt>
                <c:pt idx="63">
                  <c:v>4.3880000000000002E-2</c:v>
                </c:pt>
                <c:pt idx="64">
                  <c:v>4.086E-2</c:v>
                </c:pt>
                <c:pt idx="65">
                  <c:v>4.1270000000000001E-2</c:v>
                </c:pt>
                <c:pt idx="66">
                  <c:v>4.0309999999999999E-2</c:v>
                </c:pt>
                <c:pt idx="67">
                  <c:v>3.9550000000000002E-2</c:v>
                </c:pt>
                <c:pt idx="68">
                  <c:v>3.8789999999999998E-2</c:v>
                </c:pt>
              </c:numCache>
            </c:numRef>
          </c:val>
          <c:smooth val="0"/>
          <c:extLst>
            <c:ext xmlns:c16="http://schemas.microsoft.com/office/drawing/2014/chart" uri="{C3380CC4-5D6E-409C-BE32-E72D297353CC}">
              <c16:uniqueId val="{00000007-EAC4-4731-A4F7-E92426996E9D}"/>
            </c:ext>
          </c:extLst>
        </c:ser>
        <c:dLbls>
          <c:showLegendKey val="0"/>
          <c:showVal val="0"/>
          <c:showCatName val="0"/>
          <c:showSerName val="0"/>
          <c:showPercent val="0"/>
          <c:showBubbleSize val="0"/>
        </c:dLbls>
        <c:smooth val="0"/>
        <c:axId val="537943792"/>
        <c:axId val="537946088"/>
      </c:lineChart>
      <c:catAx>
        <c:axId val="53794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37946088"/>
        <c:crosses val="autoZero"/>
        <c:auto val="1"/>
        <c:lblAlgn val="ctr"/>
        <c:lblOffset val="100"/>
        <c:noMultiLvlLbl val="0"/>
      </c:catAx>
      <c:valAx>
        <c:axId val="537946088"/>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3794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65B7C0B-9B2D-4E39-A9FC-F2CB5127E303}" type="datetimeFigureOut">
              <a:rPr lang="pl-PL" smtClean="0"/>
              <a:pPr/>
              <a:t>06.12.2019</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6FD8F51-4094-4D93-B22C-BC3095FF1E96}" type="slidenum">
              <a:rPr lang="pl-PL" smtClean="0"/>
              <a:pPr/>
              <a:t>‹#›</a:t>
            </a:fld>
            <a:endParaRPr lang="pl-PL"/>
          </a:p>
        </p:txBody>
      </p:sp>
    </p:spTree>
    <p:extLst>
      <p:ext uri="{BB962C8B-B14F-4D97-AF65-F5344CB8AC3E}">
        <p14:creationId xmlns:p14="http://schemas.microsoft.com/office/powerpoint/2010/main" val="355518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rus.gov.pl/zadania-krus/wspolpraca-z-zagranica/krus-partnerem-wizji-zer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l.wikipedia.org/wiki/Doch%C3%B3d_rozporz%C4%85dzaln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b="0" i="0" kern="1200" dirty="0">
                <a:solidFill>
                  <a:schemeClr val="tx1"/>
                </a:solidFill>
                <a:effectLst/>
                <a:latin typeface="+mn-lt"/>
                <a:ea typeface="+mn-ea"/>
                <a:cs typeface="+mn-cs"/>
              </a:rPr>
              <a:t>Zgodnie z definicją ubezpieczeń osobowych lista wymieniona w kodeksie cywilnym nie stanowi listy zamkniętej, a jedynie przykłady. Innymi przykładami ubezpieczeń osobowych są ubezpieczenia osobowe pracowników czy ubezpieczenia osobowe zdrowotne.</a:t>
            </a:r>
          </a:p>
          <a:p>
            <a:r>
              <a:rPr lang="pl-PL" sz="1000" b="0" i="0" kern="1200" dirty="0">
                <a:solidFill>
                  <a:schemeClr val="tx1"/>
                </a:solidFill>
                <a:effectLst/>
                <a:latin typeface="+mn-lt"/>
                <a:ea typeface="+mn-ea"/>
                <a:cs typeface="+mn-cs"/>
              </a:rPr>
              <a:t>W przypadku ubezpieczeń osobowych trudno mówić o szkodzie (w efekcie o odszkodowaniu), bo sytuacje, w których wypłacane </a:t>
            </a:r>
            <a:r>
              <a:rPr lang="pl-PL" sz="1000" b="1" i="0" kern="1200" dirty="0">
                <a:solidFill>
                  <a:schemeClr val="tx1"/>
                </a:solidFill>
                <a:effectLst/>
                <a:latin typeface="+mn-lt"/>
                <a:ea typeface="+mn-ea"/>
                <a:cs typeface="+mn-cs"/>
              </a:rPr>
              <a:t>jest świadczenie</a:t>
            </a:r>
            <a:r>
              <a:rPr lang="pl-PL" sz="1000" b="0" i="0" kern="1200" dirty="0">
                <a:solidFill>
                  <a:schemeClr val="tx1"/>
                </a:solidFill>
                <a:effectLst/>
                <a:latin typeface="+mn-lt"/>
                <a:ea typeface="+mn-ea"/>
                <a:cs typeface="+mn-cs"/>
              </a:rPr>
              <a:t>, mogą mieć też pozytywny wydźwięk – np. niektóre polisy na życie zakładają przekazanie pieniędzy ubezpieczonemu po dożyciu do określonego wieku.</a:t>
            </a:r>
          </a:p>
          <a:p>
            <a:r>
              <a:rPr lang="pl-PL" sz="1000" b="0" i="0" kern="1200" dirty="0">
                <a:solidFill>
                  <a:schemeClr val="tx1"/>
                </a:solidFill>
                <a:effectLst/>
                <a:latin typeface="+mn-lt"/>
                <a:ea typeface="+mn-ea"/>
                <a:cs typeface="+mn-cs"/>
              </a:rPr>
              <a:t>Podmiotem ubezpieczeń osobowych zawsze jest człowiek. </a:t>
            </a:r>
            <a:r>
              <a:rPr lang="pl-PL" sz="1000" b="1" i="0" kern="1200" dirty="0">
                <a:solidFill>
                  <a:schemeClr val="tx1"/>
                </a:solidFill>
                <a:effectLst/>
                <a:latin typeface="+mn-lt"/>
                <a:ea typeface="+mn-ea"/>
                <a:cs typeface="+mn-cs"/>
              </a:rPr>
              <a:t>Dlatego wszelkie umowy ubezpieczenia </a:t>
            </a:r>
            <a:r>
              <a:rPr lang="pl-PL" sz="1000" b="0" i="0" kern="1200" dirty="0">
                <a:solidFill>
                  <a:schemeClr val="tx1"/>
                </a:solidFill>
                <a:effectLst/>
                <a:latin typeface="+mn-lt"/>
                <a:ea typeface="+mn-ea"/>
                <a:cs typeface="+mn-cs"/>
              </a:rPr>
              <a:t>gospodarczego (w odróżnieniu od ubezpieczenia społecznego), </a:t>
            </a:r>
            <a:r>
              <a:rPr lang="pl-PL" sz="1000" b="1" i="0" kern="1200" dirty="0">
                <a:solidFill>
                  <a:schemeClr val="tx1"/>
                </a:solidFill>
                <a:effectLst/>
                <a:latin typeface="+mn-lt"/>
                <a:ea typeface="+mn-ea"/>
                <a:cs typeface="+mn-cs"/>
              </a:rPr>
              <a:t>których przedmiot będzie koncentrował się na życiu lub zdrowiu ludzkim, będą zaliczały się do ubezpieczeń osobowych</a:t>
            </a:r>
            <a:r>
              <a:rPr lang="pl-PL" sz="1000" b="0" i="0" kern="1200" dirty="0">
                <a:solidFill>
                  <a:schemeClr val="tx1"/>
                </a:solidFill>
                <a:effectLst/>
                <a:latin typeface="+mn-lt"/>
                <a:ea typeface="+mn-ea"/>
                <a:cs typeface="+mn-cs"/>
              </a:rPr>
              <a:t>. Jak wspomnieliśmy wyżej, nie muszą to być wyłącznie zjawiska negatywne – istnieją również takie ubezpieczenia osobowe jak np. świadczenie na wypadek urodzenia się dziecka (np. w ramach tzw. grupowych ubezpieczeń pracowniczych).</a:t>
            </a:r>
          </a:p>
          <a:p>
            <a:r>
              <a:rPr lang="pl-PL" sz="1000" b="0" i="0" kern="1200" dirty="0">
                <a:solidFill>
                  <a:schemeClr val="tx1"/>
                </a:solidFill>
                <a:effectLst/>
                <a:latin typeface="+mn-lt"/>
                <a:ea typeface="+mn-ea"/>
                <a:cs typeface="+mn-cs"/>
              </a:rPr>
              <a:t>Charakterystyczną cechą ubezpieczeń osobowych jest to, że z tytułu umowy ubezpieczenia osobowego świadczenie ubezpieczyciela </a:t>
            </a:r>
            <a:r>
              <a:rPr lang="pl-PL" sz="1000" b="1" i="0" kern="1200" dirty="0">
                <a:solidFill>
                  <a:schemeClr val="tx1"/>
                </a:solidFill>
                <a:effectLst/>
                <a:latin typeface="+mn-lt"/>
                <a:ea typeface="+mn-ea"/>
                <a:cs typeface="+mn-cs"/>
              </a:rPr>
              <a:t>nie polega na wypłacie odszkodowania, a sumy pieniężnej, renty lub innego świadczenia</a:t>
            </a:r>
            <a:r>
              <a:rPr lang="pl-PL" sz="1000" b="0" i="0" kern="1200" dirty="0">
                <a:solidFill>
                  <a:schemeClr val="tx1"/>
                </a:solidFill>
                <a:effectLst/>
                <a:latin typeface="+mn-lt"/>
                <a:ea typeface="+mn-ea"/>
                <a:cs typeface="+mn-cs"/>
              </a:rPr>
              <a:t>. To jest cel ubezpieczeń osobowych. Suma ubezpieczenia w ubezpieczeniach osobowych (zwłaszcza na życie) zależy od wielu czynników z których głównym są potrzeby ubezpieczonego po zajściu zdarzenia (czyli np. ile będzie potrzebowała rodzina na dalsze normalne funkcjonowanie po śmierci ubezpieczonego)</a:t>
            </a:r>
          </a:p>
          <a:p>
            <a:endParaRPr lang="pl-PL" sz="1000" b="0" i="0" kern="1200" dirty="0">
              <a:solidFill>
                <a:schemeClr val="tx1"/>
              </a:solidFill>
              <a:effectLst/>
              <a:latin typeface="+mn-lt"/>
              <a:ea typeface="+mn-ea"/>
              <a:cs typeface="+mn-cs"/>
            </a:endParaRPr>
          </a:p>
          <a:p>
            <a:r>
              <a:rPr lang="pl-PL" sz="1000" dirty="0"/>
              <a:t> </a:t>
            </a:r>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2</a:t>
            </a:fld>
            <a:endParaRPr lang="pl-PL" dirty="0"/>
          </a:p>
        </p:txBody>
      </p:sp>
    </p:spTree>
    <p:extLst>
      <p:ext uri="{BB962C8B-B14F-4D97-AF65-F5344CB8AC3E}">
        <p14:creationId xmlns:p14="http://schemas.microsoft.com/office/powerpoint/2010/main" val="405284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1200" dirty="0">
                <a:latin typeface="Verdana" panose="020B0604030504040204" pitchFamily="34" charset="0"/>
                <a:ea typeface="SimSun" panose="02010600030101010101" pitchFamily="2" charset="-122"/>
              </a:rPr>
              <a:t>Środki funduszu powstają w wyniku połączenia pieniędzy wielu uczestników. Nawet stosunkowo niewielkie wpłaty dużej liczby uczestników tworzą znaczny kapitał, który umożliwia korzystne inwestycje mające na celu osiąganie zysków wyższych niż tradycyjne formy oszczędzania (np. lokata bankowa).</a:t>
            </a:r>
          </a:p>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dirty="0"/>
              <a:t>Mogą funkcjonować  UFK oparte na jednym funduszu ale też UFK oferujące dostęp do wielu funduszy. Zakłady lokują środki  w fundusze własne lub wybrane z oferty rynkowej (także fundusze inwestycyjne). Dostępne są głównie fundusze polskie, ale także wybrane fundusze zagraniczne.</a:t>
            </a:r>
            <a:endParaRPr lang="pl-PL" altLang="pl-PL" sz="1200" dirty="0">
              <a:latin typeface="Verdana" panose="020B0604030504040204" pitchFamily="34" charset="0"/>
              <a:ea typeface="SimSun" panose="02010600030101010101" pitchFamily="2" charset="-122"/>
            </a:endParaRPr>
          </a:p>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l-PL" altLang="pl-PL" sz="1200" dirty="0">
              <a:latin typeface="Verdana" panose="020B0604030504040204" pitchFamily="34" charset="0"/>
              <a:ea typeface="SimSun" panose="02010600030101010101" pitchFamily="2" charset="-122"/>
            </a:endParaRPr>
          </a:p>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1200" dirty="0">
                <a:latin typeface="Verdana" panose="020B0604030504040204" pitchFamily="34" charset="0"/>
                <a:ea typeface="SimSun" panose="02010600030101010101" pitchFamily="2" charset="-122"/>
              </a:rPr>
              <a:t>Uwaga do schematu – im wyższe  jest ryzyko związane z inwestowaniem tym potencjalnie zysk z inwestycji może być wyższy, ale też starta dotkliwsza. Produkty o niższym ryzyku to takie, które dają nam niższy zysk (ale też ewentualnie stratę).</a:t>
            </a:r>
          </a:p>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l-PL" altLang="pl-PL" sz="1200" dirty="0">
              <a:latin typeface="Verdana" panose="020B0604030504040204" pitchFamily="34" charset="0"/>
              <a:ea typeface="SimSun" panose="02010600030101010101" pitchFamily="2" charset="-122"/>
            </a:endParaRPr>
          </a:p>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1200" dirty="0">
                <a:latin typeface="Verdana" panose="020B0604030504040204" pitchFamily="34" charset="0"/>
                <a:ea typeface="SimSun" panose="02010600030101010101" pitchFamily="2" charset="-122"/>
              </a:rPr>
              <a:t>Politykę inwestycyjną funduszu (czyli zaangażowanie w poszczególne instrumenty finansowe) określa jego statut</a:t>
            </a:r>
          </a:p>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l-PL" altLang="pl-PL" sz="1200" dirty="0">
              <a:latin typeface="Verdana" panose="020B0604030504040204" pitchFamily="34" charset="0"/>
              <a:ea typeface="SimSun" panose="02010600030101010101" pitchFamily="2" charset="-122"/>
            </a:endParaRPr>
          </a:p>
          <a:p>
            <a:pPr eaLnBrk="1" hangingPunct="1">
              <a:spcBef>
                <a:spcPts val="3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1200" dirty="0">
                <a:latin typeface="Verdana" panose="020B0604030504040204" pitchFamily="34" charset="0"/>
                <a:ea typeface="SimSun" panose="02010600030101010101" pitchFamily="2" charset="-122"/>
              </a:rPr>
              <a:t>Towarzystwo funduszy inwestycyjnych (TFI) zatrudnia </a:t>
            </a:r>
            <a:r>
              <a:rPr lang="pl-PL" altLang="pl-PL" sz="1200" b="1" dirty="0">
                <a:latin typeface="Verdana" panose="020B0604030504040204" pitchFamily="34" charset="0"/>
                <a:ea typeface="SimSun" panose="02010600030101010101" pitchFamily="2" charset="-122"/>
              </a:rPr>
              <a:t>co najmniej dwóch licencjonowanych doradców inwestycyjnych</a:t>
            </a:r>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11</a:t>
            </a:fld>
            <a:endParaRPr lang="pl-PL"/>
          </a:p>
        </p:txBody>
      </p:sp>
    </p:spTree>
    <p:extLst>
      <p:ext uri="{BB962C8B-B14F-4D97-AF65-F5344CB8AC3E}">
        <p14:creationId xmlns:p14="http://schemas.microsoft.com/office/powerpoint/2010/main" val="155941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Filmik – wypadki są częste, prewencja (zapobieganie) ważna, ale i tak nie da się zapobiec wszystkim wypadkom. </a:t>
            </a:r>
            <a:r>
              <a:rPr lang="pl-PL" sz="1200" kern="1200" dirty="0">
                <a:solidFill>
                  <a:schemeClr val="tx1"/>
                </a:solidFill>
                <a:effectLst/>
                <a:latin typeface="+mn-lt"/>
                <a:ea typeface="+mn-ea"/>
                <a:cs typeface="+mn-cs"/>
              </a:rPr>
              <a:t>można go ściągnąć ze strony</a:t>
            </a:r>
          </a:p>
          <a:p>
            <a:r>
              <a:rPr lang="pl-PL" sz="1200" kern="1200" dirty="0">
                <a:solidFill>
                  <a:schemeClr val="tx1"/>
                </a:solidFill>
                <a:effectLst/>
                <a:latin typeface="+mn-lt"/>
                <a:ea typeface="+mn-ea"/>
                <a:cs typeface="+mn-cs"/>
              </a:rPr>
              <a:t> </a:t>
            </a:r>
          </a:p>
          <a:p>
            <a:r>
              <a:rPr lang="pl-PL" sz="1200" u="sng" kern="1200" dirty="0">
                <a:solidFill>
                  <a:schemeClr val="tx1"/>
                </a:solidFill>
                <a:effectLst/>
                <a:latin typeface="+mn-lt"/>
                <a:ea typeface="+mn-ea"/>
                <a:cs typeface="+mn-cs"/>
                <a:hlinkClick r:id="rId3"/>
              </a:rPr>
              <a:t>https://www.krus.gov.pl/zadania-krus/wspolpraca-z-zagranica/krus-partnerem-wizji-zero/</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klikając na</a:t>
            </a:r>
            <a:r>
              <a:rPr lang="pl-PL" sz="1200" u="sng" kern="1200" dirty="0">
                <a:solidFill>
                  <a:schemeClr val="tx1"/>
                </a:solidFill>
                <a:effectLst/>
                <a:latin typeface="+mn-lt"/>
                <a:ea typeface="+mn-ea"/>
                <a:cs typeface="+mn-cs"/>
              </a:rPr>
              <a:t> Film promocyjny pod hasłem Moja Wizja Zero – Strategia Prewencji w Rolnictwie </a:t>
            </a:r>
            <a:endParaRPr lang="pl-PL" sz="1200" kern="1200" dirty="0">
              <a:solidFill>
                <a:schemeClr val="tx1"/>
              </a:solidFill>
              <a:effectLst/>
              <a:latin typeface="+mn-lt"/>
              <a:ea typeface="+mn-ea"/>
              <a:cs typeface="+mn-cs"/>
            </a:endParaRPr>
          </a:p>
          <a:p>
            <a:endParaRPr lang="pl-PL" dirty="0"/>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12</a:t>
            </a:fld>
            <a:endParaRPr lang="pl-PL"/>
          </a:p>
        </p:txBody>
      </p:sp>
    </p:spTree>
    <p:extLst>
      <p:ext uri="{BB962C8B-B14F-4D97-AF65-F5344CB8AC3E}">
        <p14:creationId xmlns:p14="http://schemas.microsoft.com/office/powerpoint/2010/main" val="163555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13</a:t>
            </a:fld>
            <a:endParaRPr lang="pl-PL"/>
          </a:p>
        </p:txBody>
      </p:sp>
    </p:spTree>
    <p:extLst>
      <p:ext uri="{BB962C8B-B14F-4D97-AF65-F5344CB8AC3E}">
        <p14:creationId xmlns:p14="http://schemas.microsoft.com/office/powerpoint/2010/main" val="325377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14</a:t>
            </a:fld>
            <a:endParaRPr lang="pl-PL"/>
          </a:p>
        </p:txBody>
      </p:sp>
    </p:spTree>
    <p:extLst>
      <p:ext uri="{BB962C8B-B14F-4D97-AF65-F5344CB8AC3E}">
        <p14:creationId xmlns:p14="http://schemas.microsoft.com/office/powerpoint/2010/main" val="216732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15</a:t>
            </a:fld>
            <a:endParaRPr lang="pl-PL"/>
          </a:p>
        </p:txBody>
      </p:sp>
    </p:spTree>
    <p:extLst>
      <p:ext uri="{BB962C8B-B14F-4D97-AF65-F5344CB8AC3E}">
        <p14:creationId xmlns:p14="http://schemas.microsoft.com/office/powerpoint/2010/main" val="147180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Czytając wykres  od czego zależy prawdopodobieństwo śmierci? (na wykresie w ciągu 5 najbliższych lat).</a:t>
            </a:r>
          </a:p>
          <a:p>
            <a:r>
              <a:rPr lang="pl-PL" dirty="0"/>
              <a:t>Na naszym wykresie główny czynnik – wiek. Im młodsza osoba to niższe jest </a:t>
            </a:r>
            <a:r>
              <a:rPr lang="pl-PL" dirty="0" err="1"/>
              <a:t>p.p</a:t>
            </a:r>
            <a:r>
              <a:rPr lang="pl-PL" dirty="0"/>
              <a:t> (dla 10-latków zbliża się do 0 – faktycznie w 2018 </a:t>
            </a:r>
            <a:r>
              <a:rPr lang="pl-PL" sz="1200" b="0" i="0" u="none" strike="noStrike" kern="1200" dirty="0">
                <a:solidFill>
                  <a:schemeClr val="tx1"/>
                </a:solidFill>
                <a:effectLst/>
                <a:latin typeface="+mn-lt"/>
                <a:ea typeface="+mn-ea"/>
                <a:cs typeface="+mn-cs"/>
              </a:rPr>
              <a:t>0,00074, ale już dla 50-latka jest to dużo więcej). Co ważne zmienia </a:t>
            </a:r>
            <a:r>
              <a:rPr lang="pl-PL" sz="1200" b="0" i="0" u="none" strike="noStrike" kern="1200" dirty="0" err="1">
                <a:solidFill>
                  <a:schemeClr val="tx1"/>
                </a:solidFill>
                <a:effectLst/>
                <a:latin typeface="+mn-lt"/>
                <a:ea typeface="+mn-ea"/>
                <a:cs typeface="+mn-cs"/>
              </a:rPr>
              <a:t>sięto</a:t>
            </a:r>
            <a:r>
              <a:rPr lang="pl-PL" sz="1200" b="0" i="0" u="none" strike="noStrike" kern="1200" dirty="0">
                <a:solidFill>
                  <a:schemeClr val="tx1"/>
                </a:solidFill>
                <a:effectLst/>
                <a:latin typeface="+mn-lt"/>
                <a:ea typeface="+mn-ea"/>
                <a:cs typeface="+mn-cs"/>
              </a:rPr>
              <a:t> tez istotnie w czasie  - wyraźny spadek pomiędzy 1950 a 2018).</a:t>
            </a:r>
          </a:p>
          <a:p>
            <a:endParaRPr lang="pl-PL" sz="1200" b="0" i="0" u="none" strike="noStrike" kern="1200" dirty="0">
              <a:solidFill>
                <a:schemeClr val="tx1"/>
              </a:solidFill>
              <a:effectLst/>
              <a:latin typeface="+mn-lt"/>
              <a:ea typeface="+mn-ea"/>
              <a:cs typeface="+mn-cs"/>
            </a:endParaRPr>
          </a:p>
          <a:p>
            <a:pPr marL="0" indent="0">
              <a:buNone/>
            </a:pPr>
            <a:r>
              <a:rPr lang="pl-PL" altLang="pl-PL" sz="1200" dirty="0"/>
              <a:t>Ubezpieczenia terminowe (czasowe, okresowe) na życie to produkt zapewniający okresową ochronę ubezpieczeniową na wypadek śmierci. </a:t>
            </a:r>
          </a:p>
          <a:p>
            <a:pPr marL="0" indent="0">
              <a:buNone/>
            </a:pPr>
            <a:r>
              <a:rPr lang="pl-PL" altLang="pl-PL" sz="1200" dirty="0"/>
              <a:t>Ubezpieczenie trwa do określonego terminu, co oznacza, że zakład ubezpieczeń wypłaci świadczenie w przypadku śmierci ubezpieczonego tylko w okresie, na jaki została zawarta umowa. Natomiast jeśli ubezpieczony przeżyje ten okres, zobowiązanie ubezpieczyciela wygasa. </a:t>
            </a:r>
          </a:p>
          <a:p>
            <a:pPr marL="0" indent="0">
              <a:buNone/>
            </a:pPr>
            <a:r>
              <a:rPr lang="pl-PL" altLang="pl-PL" sz="1200" dirty="0"/>
              <a:t>Ubezpieczenie czasowe trwa przeważnie od 1 do 5 lat, choć występuje także w innych odmianach – np. 10-cio, 20-to letniej lub na czas oczekiwanego okresu życia (wg tabel śmiertelności). Składka może być wpłacana jednorazowo lub okresowo (rocznie, kwartalnie, miesięcznie), najczęściej w jednakowej wysokości. </a:t>
            </a:r>
            <a:endParaRPr lang="pl-PL"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Cechą charakterystyczną ryzyka śmierci jest to, że stopień jego realizacji rośnie wraz z wiekiem osoby ubezpieczonej (co wynika z analizowanego wcześniej wykresu). Wspomniany wyżej wiek, przebyte choroby i tryb życia (sporty ekstremalne) zwiększają ryzyko śmierci i powodują wyższe składki ubezpieczeniowe.</a:t>
            </a:r>
          </a:p>
          <a:p>
            <a:endParaRPr lang="pl-PL" sz="1200" b="0" i="0" u="none" strike="noStrike" kern="1200" dirty="0">
              <a:solidFill>
                <a:schemeClr val="tx1"/>
              </a:solidFill>
              <a:effectLst/>
              <a:latin typeface="+mn-lt"/>
              <a:ea typeface="+mn-ea"/>
              <a:cs typeface="+mn-cs"/>
            </a:endParaRPr>
          </a:p>
          <a:p>
            <a:endParaRPr lang="pl-PL" sz="1200" b="0" i="0" u="none" strike="noStrike" kern="1200" dirty="0">
              <a:solidFill>
                <a:schemeClr val="tx1"/>
              </a:solidFill>
              <a:effectLst/>
              <a:latin typeface="+mn-lt"/>
              <a:ea typeface="+mn-ea"/>
              <a:cs typeface="+mn-cs"/>
            </a:endParaRPr>
          </a:p>
          <a:p>
            <a:r>
              <a:rPr lang="pl-PL" sz="1200" b="0" i="0" u="none" strike="noStrike" kern="1200" dirty="0">
                <a:solidFill>
                  <a:schemeClr val="tx1"/>
                </a:solidFill>
                <a:effectLst/>
                <a:latin typeface="+mn-lt"/>
                <a:ea typeface="+mn-ea"/>
                <a:cs typeface="+mn-cs"/>
              </a:rPr>
              <a:t>Komentarz do filmu</a:t>
            </a:r>
          </a:p>
          <a:p>
            <a:r>
              <a:rPr lang="pl-PL" altLang="pl-PL" sz="1200" b="1" dirty="0"/>
              <a:t>Potencjalne straty finansowe wskutek np. śmierci ubezpieczonego są możliwe do oszacowania jedynie poprzez utratę bieżących dochodów (a zatem potrzeb finansowych jakie ta śmierć wygeneruje)</a:t>
            </a:r>
          </a:p>
          <a:p>
            <a:r>
              <a:rPr lang="pl-PL" altLang="pl-PL" sz="1200" b="1" dirty="0"/>
              <a:t>Suma ubezpieczenia</a:t>
            </a:r>
            <a:r>
              <a:rPr lang="pl-PL" altLang="pl-PL" sz="1200" dirty="0"/>
              <a:t> to po prostu kwota, jaką otrzymają uposażeni (bliscy) w przypadku śmierci osoby ubezpieczonej. Oczywiście im jest ona niższa, tym mniejsza będzie wysokość składki. Ponieważ jednak celem tego ubezpieczenia jest zapewnienie pewnego standardu życia pozostałym członkom rodziny (lub innym uposażonym) po śmierci osoby ubezpieczonej należy oszacować tę kwotę w rozsądny sposób. Chodzi przecież o to, aby w przypadku naszej śmierci pomóc bliskim w uniknięciu finansowych kłopotów.</a:t>
            </a:r>
          </a:p>
          <a:p>
            <a:r>
              <a:rPr lang="pl-PL" sz="1200" b="0" i="0" u="none" strike="noStrike" kern="1200" dirty="0">
                <a:solidFill>
                  <a:schemeClr val="tx1"/>
                </a:solidFill>
                <a:effectLst/>
                <a:latin typeface="+mn-lt"/>
                <a:ea typeface="+mn-ea"/>
                <a:cs typeface="+mn-cs"/>
              </a:rPr>
              <a:t>Wyliczenia z filmiku – strata środków wyliczona na podstawie założenie, że ubezpieczony zarabiał średnią krajową.</a:t>
            </a:r>
            <a:endParaRPr lang="pl-PL" dirty="0"/>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3</a:t>
            </a:fld>
            <a:endParaRPr lang="pl-PL"/>
          </a:p>
        </p:txBody>
      </p:sp>
    </p:spTree>
    <p:extLst>
      <p:ext uri="{BB962C8B-B14F-4D97-AF65-F5344CB8AC3E}">
        <p14:creationId xmlns:p14="http://schemas.microsoft.com/office/powerpoint/2010/main" val="6204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ltLang="pl-PL" sz="1200" b="1" dirty="0">
                <a:solidFill>
                  <a:srgbClr val="FF0000"/>
                </a:solidFill>
              </a:rPr>
              <a:t>UWAGA! </a:t>
            </a:r>
            <a:r>
              <a:rPr lang="pl-PL" altLang="pl-PL" sz="1200" dirty="0"/>
              <a:t>Ze względu na regulacje prawne m.in. art. 4.1. ustawy o działalności ubezpieczeniowej i reasekuracyjnej </a:t>
            </a:r>
            <a:r>
              <a:rPr lang="pl-PL" sz="1200" dirty="0"/>
              <a:t>mówiący, iż „Przez działalność ubezpieczeniową rozumie się wykonywanie czynności ubezpieczeniowych związanych </a:t>
            </a:r>
            <a:r>
              <a:rPr lang="pl-PL" sz="1200" b="1" u="sng" dirty="0">
                <a:solidFill>
                  <a:srgbClr val="FF0000"/>
                </a:solidFill>
              </a:rPr>
              <a:t>z oferowaniem i udzielaniem ochrony na wypadek ryzyka wystąpienia skutków zdarzeń losowych</a:t>
            </a:r>
            <a:r>
              <a:rPr lang="pl-PL" sz="1200" dirty="0"/>
              <a:t>.” zakład ubezpieczeń nie może oferować ubezpieczeń wyłącznie o charakterze inwestycyjnym. W każdym ubezpieczeniu musi być tzw. ryzyko ubezpieczeniowe, czyli element ochronny.</a:t>
            </a:r>
            <a:endParaRPr lang="pl-PL" dirty="0"/>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4</a:t>
            </a:fld>
            <a:endParaRPr lang="pl-PL"/>
          </a:p>
        </p:txBody>
      </p:sp>
    </p:spTree>
    <p:extLst>
      <p:ext uri="{BB962C8B-B14F-4D97-AF65-F5344CB8AC3E}">
        <p14:creationId xmlns:p14="http://schemas.microsoft.com/office/powerpoint/2010/main" val="229169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ltLang="pl-PL" b="1" dirty="0"/>
              <a:t>Kształt już istniejących oraz rozwijających się obowiązkowych części systemu zabezpieczenia emerytalnego może doprowadzić do przekonania, że obecnie problemem nie jest uzyskiwanie środków po dożyciu wieku emerytalnego, lecz </a:t>
            </a:r>
            <a:r>
              <a:rPr lang="pl-PL" altLang="pl-PL" b="1" dirty="0" err="1"/>
              <a:t>nezwykle</a:t>
            </a:r>
            <a:r>
              <a:rPr lang="pl-PL" altLang="pl-PL" b="1" dirty="0"/>
              <a:t> </a:t>
            </a:r>
            <a:r>
              <a:rPr lang="pl-PL" altLang="pl-PL" b="1" dirty="0" err="1"/>
              <a:t>istrotne</a:t>
            </a:r>
            <a:r>
              <a:rPr lang="pl-PL" altLang="pl-PL" b="1" dirty="0"/>
              <a:t> jest zwrócenie uwagi na ich wysokość i adekwatność do zapotrzebowania !!!</a:t>
            </a:r>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5</a:t>
            </a:fld>
            <a:endParaRPr lang="pl-PL"/>
          </a:p>
        </p:txBody>
      </p:sp>
    </p:spTree>
    <p:extLst>
      <p:ext uri="{BB962C8B-B14F-4D97-AF65-F5344CB8AC3E}">
        <p14:creationId xmlns:p14="http://schemas.microsoft.com/office/powerpoint/2010/main" val="75461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Komentarz do cyklu życia  - </a:t>
            </a:r>
            <a:r>
              <a:rPr lang="pl-PL" sz="1200" b="0" i="0" kern="1200" dirty="0">
                <a:solidFill>
                  <a:schemeClr val="tx1"/>
                </a:solidFill>
                <a:effectLst/>
                <a:latin typeface="+mn-lt"/>
                <a:ea typeface="+mn-ea"/>
                <a:cs typeface="+mn-cs"/>
              </a:rPr>
              <a:t>że racjonalni ludzie planują swoją konsumpcję w kategoriach całego życia, biorąc pod uwagę nie tylko jej </a:t>
            </a:r>
            <a:r>
              <a:rPr lang="pl-PL" sz="1200" b="0" i="0" kern="1200" dirty="0" err="1">
                <a:solidFill>
                  <a:schemeClr val="tx1"/>
                </a:solidFill>
                <a:effectLst/>
                <a:latin typeface="+mn-lt"/>
                <a:ea typeface="+mn-ea"/>
                <a:cs typeface="+mn-cs"/>
              </a:rPr>
              <a:t>wartośc</a:t>
            </a:r>
            <a:r>
              <a:rPr lang="pl-PL" sz="1200" b="0" i="0" kern="1200" dirty="0">
                <a:solidFill>
                  <a:schemeClr val="tx1"/>
                </a:solidFill>
                <a:effectLst/>
                <a:latin typeface="+mn-lt"/>
                <a:ea typeface="+mn-ea"/>
                <a:cs typeface="+mn-cs"/>
              </a:rPr>
              <a:t> bieżącą, lecz także przyszłą użyteczność i starają się utrzymać stały jej poziom – stały standard życia, niezależnie od </a:t>
            </a:r>
            <a:r>
              <a:rPr lang="pl-PL" sz="1200" b="0" i="0" u="none" strike="noStrike" kern="1200" dirty="0">
                <a:solidFill>
                  <a:schemeClr val="tx1"/>
                </a:solidFill>
                <a:effectLst/>
                <a:latin typeface="+mn-lt"/>
                <a:ea typeface="+mn-ea"/>
                <a:cs typeface="+mn-cs"/>
                <a:hlinkClick r:id="rId3" tooltip="Dochód rozporządzalny"/>
              </a:rPr>
              <a:t>dochodów</a:t>
            </a:r>
            <a:r>
              <a:rPr lang="pl-PL" sz="1200" b="0" i="0" kern="1200" dirty="0">
                <a:solidFill>
                  <a:schemeClr val="tx1"/>
                </a:solidFill>
                <a:effectLst/>
                <a:latin typeface="+mn-lt"/>
                <a:ea typeface="+mn-ea"/>
                <a:cs typeface="+mn-cs"/>
              </a:rPr>
              <a:t> uzyskiwanych w różnych okresach życia. W okresach wysokich dochodów oszczędzają po to, by utrzymać stały standard życia w okresach niższych dochodów i po przejściu na emeryturę</a:t>
            </a:r>
            <a:endParaRPr lang="pl-PL" dirty="0"/>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6</a:t>
            </a:fld>
            <a:endParaRPr lang="pl-PL"/>
          </a:p>
        </p:txBody>
      </p:sp>
    </p:spTree>
    <p:extLst>
      <p:ext uri="{BB962C8B-B14F-4D97-AF65-F5344CB8AC3E}">
        <p14:creationId xmlns:p14="http://schemas.microsoft.com/office/powerpoint/2010/main" val="198682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altLang="pl-PL" sz="1200" b="1" dirty="0">
              <a:solidFill>
                <a:schemeClr val="bg1"/>
              </a:solidFill>
            </a:endParaRPr>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7</a:t>
            </a:fld>
            <a:endParaRPr lang="pl-PL" dirty="0"/>
          </a:p>
        </p:txBody>
      </p:sp>
    </p:spTree>
    <p:extLst>
      <p:ext uri="{BB962C8B-B14F-4D97-AF65-F5344CB8AC3E}">
        <p14:creationId xmlns:p14="http://schemas.microsoft.com/office/powerpoint/2010/main" val="39896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8</a:t>
            </a:fld>
            <a:endParaRPr lang="pl-PL"/>
          </a:p>
        </p:txBody>
      </p:sp>
    </p:spTree>
    <p:extLst>
      <p:ext uri="{BB962C8B-B14F-4D97-AF65-F5344CB8AC3E}">
        <p14:creationId xmlns:p14="http://schemas.microsoft.com/office/powerpoint/2010/main" val="322382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9</a:t>
            </a:fld>
            <a:endParaRPr lang="pl-PL"/>
          </a:p>
        </p:txBody>
      </p:sp>
    </p:spTree>
    <p:extLst>
      <p:ext uri="{BB962C8B-B14F-4D97-AF65-F5344CB8AC3E}">
        <p14:creationId xmlns:p14="http://schemas.microsoft.com/office/powerpoint/2010/main" val="404465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Zatem więc umowa ubezpieczenia określa ustalone kwotowo </a:t>
            </a:r>
            <a:r>
              <a:rPr lang="pl-PL" b="1" dirty="0"/>
              <a:t>świadczenie śmiertelne</a:t>
            </a:r>
            <a:r>
              <a:rPr lang="pl-PL" dirty="0"/>
              <a:t> i związaną z nim składkę. Jednak ważną częścią umowy jest program oszczędnościowy, realizowany poprzez zakup jednostek uczestnictwa wybranego funduszu kapitałowego (inwestycyjnego). Umowa określa mechanizm przekazywania składki do funduszu kapitałowego a także sposób potrącania tej jej części, która finansuje świadczenie śmiertelne oraz koszty ubezpieczyciela i inne opłaty wyszczególnione w umowie. W przypadku śmierci w trakcie obowiązywania umowy najczęściej stosowana jest reguła, iż osoba uposażona otrzymuje umowne świadczenie śmiertelne (określone w postaci sumy ubezpieczenia) lub bieżącą wartość wykupu jednostek na rachunku inwestycyjnym, w zależności od tego, która z obydwu wartości jest większa. W praktyce można też spotkać rozwiązania, gdzie świadczenie w przypadku śmierci wypłacane jest w wysokości funduszu powiększonego o jakąś jego część (np. 5% wartości rachunku inwestycyjnego), często określonego także górnym limitem (np. nie więcej niż 1000 zł)</a:t>
            </a:r>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10</a:t>
            </a:fld>
            <a:endParaRPr lang="pl-PL"/>
          </a:p>
        </p:txBody>
      </p:sp>
    </p:spTree>
    <p:extLst>
      <p:ext uri="{BB962C8B-B14F-4D97-AF65-F5344CB8AC3E}">
        <p14:creationId xmlns:p14="http://schemas.microsoft.com/office/powerpoint/2010/main" val="1354785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982256"/>
            <a:ext cx="5543474" cy="1102519"/>
          </a:xfrm>
        </p:spPr>
        <p:txBody>
          <a:bodyPr>
            <a:normAutofit/>
          </a:bodyPr>
          <a:lstStyle>
            <a:lvl1pPr algn="l">
              <a:defRPr sz="3200"/>
            </a:lvl1pPr>
          </a:lstStyle>
          <a:p>
            <a:r>
              <a:rPr lang="pl-PL" dirty="0"/>
              <a:t>Kliknij, aby edytować styl</a:t>
            </a:r>
          </a:p>
        </p:txBody>
      </p:sp>
      <p:sp>
        <p:nvSpPr>
          <p:cNvPr id="3" name="Podtytuł 2"/>
          <p:cNvSpPr>
            <a:spLocks noGrp="1"/>
          </p:cNvSpPr>
          <p:nvPr>
            <p:ph type="subTitle" idx="1"/>
          </p:nvPr>
        </p:nvSpPr>
        <p:spPr>
          <a:xfrm>
            <a:off x="539750" y="3579861"/>
            <a:ext cx="4680520" cy="1063051"/>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p>
            <a:fld id="{18F8713C-7148-4022-893B-9FC151FFA45C}" type="datetime1">
              <a:rPr lang="pl-PL" smtClean="0"/>
              <a:pPr/>
              <a:t>06.12.2019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9" name="Łuk blokowy 8"/>
          <p:cNvSpPr/>
          <p:nvPr userDrawn="1"/>
        </p:nvSpPr>
        <p:spPr>
          <a:xfrm rot="900000">
            <a:off x="-435410" y="-1128144"/>
            <a:ext cx="2780250" cy="2789375"/>
          </a:xfrm>
          <a:prstGeom prst="blockArc">
            <a:avLst>
              <a:gd name="adj1" fmla="val 17045512"/>
              <a:gd name="adj2" fmla="val 175886"/>
              <a:gd name="adj3" fmla="val 0"/>
            </a:avLst>
          </a:prstGeom>
          <a:solidFill>
            <a:srgbClr val="86153A"/>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14" name="Łuk blokowy 13"/>
          <p:cNvSpPr/>
          <p:nvPr userDrawn="1"/>
        </p:nvSpPr>
        <p:spPr>
          <a:xfrm rot="8100000">
            <a:off x="-438256" y="-1137478"/>
            <a:ext cx="2780250" cy="2789375"/>
          </a:xfrm>
          <a:prstGeom prst="blockArc">
            <a:avLst>
              <a:gd name="adj1" fmla="val 16348246"/>
              <a:gd name="adj2" fmla="val 175886"/>
              <a:gd name="adj3" fmla="val 0"/>
            </a:avLst>
          </a:prstGeom>
          <a:solidFill>
            <a:srgbClr val="86153A"/>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22" name="Elipsa 21"/>
          <p:cNvSpPr/>
          <p:nvPr userDrawn="1"/>
        </p:nvSpPr>
        <p:spPr>
          <a:xfrm>
            <a:off x="-305425" y="-993597"/>
            <a:ext cx="2520280" cy="2520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6" name="Obraz 15" descr="Obraz zawierający trawa, zewnętrzne, ciężarówka, samochód&#10;&#10;Opis wygenerowany automatycznie">
            <a:extLst>
              <a:ext uri="{FF2B5EF4-FFF2-40B4-BE49-F238E27FC236}">
                <a16:creationId xmlns:a16="http://schemas.microsoft.com/office/drawing/2014/main" id="{C991DBDD-5439-4E5A-AB43-044004C75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855" y="1008111"/>
            <a:ext cx="5037700" cy="5143500"/>
          </a:xfrm>
          <a:prstGeom prst="rect">
            <a:avLst/>
          </a:prstGeom>
        </p:spPr>
      </p:pic>
    </p:spTree>
    <p:extLst>
      <p:ext uri="{BB962C8B-B14F-4D97-AF65-F5344CB8AC3E}">
        <p14:creationId xmlns:p14="http://schemas.microsoft.com/office/powerpoint/2010/main" val="65654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6E37D36-E2FE-45EE-A01E-76191827093C}" type="datetime1">
              <a:rPr lang="pl-PL" smtClean="0"/>
              <a:pPr/>
              <a:t>06.12.2019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52668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379491F-406E-4AA6-ABEE-ED6D93F6732F}" type="datetime1">
              <a:rPr lang="pl-PL" smtClean="0"/>
              <a:pPr/>
              <a:t>06.12.2019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109916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4B56099-C586-4351-AC4A-72C293D41783}" type="datetime1">
              <a:rPr lang="pl-PL" smtClean="0"/>
              <a:pPr/>
              <a:t>06.12.2019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195669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04774BE-1A52-4F35-AF83-FDE7F1785E93}" type="datetime1">
              <a:rPr lang="pl-PL" smtClean="0"/>
              <a:pPr/>
              <a:t>06.12.2019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4269546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676CC8B-C7E0-447C-8B35-5AB0E9E9F051}" type="datetime1">
              <a:rPr lang="pl-PL" smtClean="0"/>
              <a:pPr/>
              <a:t>06.12.2019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61150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4781"/>
            <a:ext cx="2057400" cy="329088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154781"/>
            <a:ext cx="6019800" cy="32908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3D0142C-80A5-4BFD-9991-AA86016E72E5}" type="datetime1">
              <a:rPr lang="pl-PL" smtClean="0"/>
              <a:pPr/>
              <a:t>06.12.2019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321646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1">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074" y="1195646"/>
            <a:ext cx="8209389" cy="669002"/>
          </a:xfrm>
          <a:prstGeom prst="rect">
            <a:avLst/>
          </a:prstGeom>
        </p:spPr>
        <p:txBody>
          <a:bodyPr rIns="0">
            <a:noAutofit/>
          </a:bodyPr>
          <a:lstStyle>
            <a:lvl1pPr marL="180975" indent="-180975" algn="r">
              <a:spcBef>
                <a:spcPts val="300"/>
              </a:spcBef>
              <a:buFont typeface="Arial" panose="020B0604020202020204" pitchFamily="34" charset="0"/>
              <a:buChar char="•"/>
              <a:defRPr sz="1500" b="0"/>
            </a:lvl1pPr>
            <a:lvl2pPr marL="182563" indent="-182563" algn="r">
              <a:spcBef>
                <a:spcPts val="300"/>
              </a:spcBef>
              <a:buFont typeface="Arial" panose="020B0604020202020204" pitchFamily="34" charset="0"/>
              <a:buChar char="•"/>
              <a:defRPr sz="1500" b="0"/>
            </a:lvl2pPr>
            <a:lvl3pPr marL="357188" indent="-174625">
              <a:spcBef>
                <a:spcPts val="300"/>
              </a:spcBef>
              <a:buFont typeface="Arial" panose="020B0604020202020204" pitchFamily="34" charset="0"/>
              <a:buChar char="•"/>
              <a:defRPr sz="1400" b="0"/>
            </a:lvl3pPr>
            <a:lvl4pPr marL="541338" indent="-184150">
              <a:spcBef>
                <a:spcPts val="300"/>
              </a:spcBef>
              <a:buFont typeface="Arial" panose="020B0604020202020204" pitchFamily="34" charset="0"/>
              <a:buChar char="•"/>
              <a:defRPr sz="1400" b="0"/>
            </a:lvl4pPr>
            <a:lvl5pPr marL="715963" indent="-174625">
              <a:spcBef>
                <a:spcPts val="300"/>
              </a:spcBef>
              <a:buFont typeface="Arial" panose="020B0604020202020204" pitchFamily="34" charset="0"/>
              <a:buChar char="•"/>
              <a:defRPr sz="1400" b="0"/>
            </a:lvl5pPr>
          </a:lstStyle>
          <a:p>
            <a:pPr lvl="0"/>
            <a:r>
              <a:rPr lang="pl-PL" dirty="0"/>
              <a:t>Kliknij, aby edytować style wzorca tekstu</a:t>
            </a:r>
          </a:p>
          <a:p>
            <a:pPr lvl="1"/>
            <a:r>
              <a:rPr lang="pl-PL" dirty="0"/>
              <a:t>Drugi poziom</a:t>
            </a:r>
          </a:p>
        </p:txBody>
      </p:sp>
      <p:sp>
        <p:nvSpPr>
          <p:cNvPr id="4" name="Symbol zastępczy daty 3"/>
          <p:cNvSpPr>
            <a:spLocks noGrp="1"/>
          </p:cNvSpPr>
          <p:nvPr>
            <p:ph type="dt" sz="half" idx="10"/>
          </p:nvPr>
        </p:nvSpPr>
        <p:spPr/>
        <p:txBody>
          <a:bodyPr/>
          <a:lstStyle/>
          <a:p>
            <a:fld id="{1F7D0022-A277-4FD7-89DD-63CF0C19ED5D}" type="datetime1">
              <a:rPr lang="pl-PL" smtClean="0"/>
              <a:pPr/>
              <a:t>06.12.2019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a:xfrm>
            <a:off x="6553200" y="4767263"/>
            <a:ext cx="1259160" cy="273844"/>
          </a:xfrm>
        </p:spPr>
        <p:txBody>
          <a:bodyPr/>
          <a:lstStyle/>
          <a:p>
            <a:fld id="{CF567F1F-167A-4A9C-A046-3C347B49A1AC}" type="slidenum">
              <a:rPr lang="pl-PL" smtClean="0"/>
              <a:pPr/>
              <a:t>‹#›</a:t>
            </a:fld>
            <a:endParaRPr lang="pl-PL" dirty="0"/>
          </a:p>
        </p:txBody>
      </p:sp>
      <p:sp>
        <p:nvSpPr>
          <p:cNvPr id="8" name="Symbol zastępczy zawartości 2"/>
          <p:cNvSpPr>
            <a:spLocks noGrp="1"/>
          </p:cNvSpPr>
          <p:nvPr>
            <p:ph idx="13"/>
          </p:nvPr>
        </p:nvSpPr>
        <p:spPr>
          <a:xfrm>
            <a:off x="539750" y="1978856"/>
            <a:ext cx="2160042" cy="2736304"/>
          </a:xfrm>
          <a:prstGeom prst="roundRect">
            <a:avLst>
              <a:gd name="adj" fmla="val 4298"/>
            </a:avLst>
          </a:prstGeom>
          <a:solidFill>
            <a:srgbClr val="D2D3D5"/>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5" name="Symbol zastępczy zawartości 2"/>
          <p:cNvSpPr>
            <a:spLocks noGrp="1"/>
          </p:cNvSpPr>
          <p:nvPr>
            <p:ph idx="14"/>
          </p:nvPr>
        </p:nvSpPr>
        <p:spPr>
          <a:xfrm>
            <a:off x="2843808" y="1978856"/>
            <a:ext cx="5904656" cy="1024942"/>
          </a:xfrm>
          <a:prstGeom prst="roundRect">
            <a:avLst>
              <a:gd name="adj" fmla="val 9118"/>
            </a:avLst>
          </a:prstGeom>
          <a:solidFill>
            <a:srgbClr val="A8A9AD"/>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zawartości 2"/>
          <p:cNvSpPr>
            <a:spLocks noGrp="1"/>
          </p:cNvSpPr>
          <p:nvPr>
            <p:ph idx="15"/>
          </p:nvPr>
        </p:nvSpPr>
        <p:spPr>
          <a:xfrm>
            <a:off x="2843807" y="3147814"/>
            <a:ext cx="4968553" cy="1584176"/>
          </a:xfrm>
          <a:prstGeom prst="roundRect">
            <a:avLst>
              <a:gd name="adj" fmla="val 6639"/>
            </a:avLst>
          </a:prstGeom>
          <a:solidFill>
            <a:srgbClr val="B41C4F"/>
          </a:solidFill>
          <a:effectLst/>
        </p:spPr>
        <p:txBody>
          <a:bodyPr>
            <a:noAutofit/>
          </a:bodyPr>
          <a:lstStyle>
            <a:lvl1pPr marL="88900" indent="-88900">
              <a:spcBef>
                <a:spcPts val="300"/>
              </a:spcBef>
              <a:buClr>
                <a:schemeClr val="bg1"/>
              </a:buClr>
              <a:buFont typeface="Arial" panose="020B0604020202020204" pitchFamily="34" charset="0"/>
              <a:buChar char="•"/>
              <a:defRPr sz="1200" b="0">
                <a:solidFill>
                  <a:schemeClr val="bg1"/>
                </a:solidFill>
              </a:defRPr>
            </a:lvl1pPr>
            <a:lvl2pPr marL="182563" indent="-95250">
              <a:spcBef>
                <a:spcPts val="300"/>
              </a:spcBef>
              <a:buClr>
                <a:schemeClr val="bg1"/>
              </a:buClr>
              <a:buFont typeface="Arial" panose="020B0604020202020204" pitchFamily="34" charset="0"/>
              <a:buChar char="•"/>
              <a:defRPr sz="1200" b="0">
                <a:solidFill>
                  <a:schemeClr val="bg1"/>
                </a:solidFill>
              </a:defRPr>
            </a:lvl2pPr>
            <a:lvl3pPr marL="269875" indent="-87313">
              <a:spcBef>
                <a:spcPts val="300"/>
              </a:spcBef>
              <a:buClr>
                <a:schemeClr val="bg1"/>
              </a:buClr>
              <a:buFont typeface="Arial" panose="020B0604020202020204" pitchFamily="34" charset="0"/>
              <a:buChar char="•"/>
              <a:defRPr sz="1200" b="0">
                <a:solidFill>
                  <a:schemeClr val="bg1"/>
                </a:solidFill>
              </a:defRPr>
            </a:lvl3pPr>
            <a:lvl4pPr marL="358775" indent="-88900">
              <a:spcBef>
                <a:spcPts val="300"/>
              </a:spcBef>
              <a:buClr>
                <a:schemeClr val="bg1"/>
              </a:buClr>
              <a:buFont typeface="Arial" panose="020B0604020202020204" pitchFamily="34" charset="0"/>
              <a:buChar char="•"/>
              <a:defRPr sz="1200" b="0">
                <a:solidFill>
                  <a:schemeClr val="bg1"/>
                </a:solidFill>
              </a:defRPr>
            </a:lvl4pPr>
            <a:lvl5pPr marL="446088" indent="-87313">
              <a:spcBef>
                <a:spcPts val="300"/>
              </a:spcBef>
              <a:buClr>
                <a:schemeClr val="bg1"/>
              </a:buClr>
              <a:buFont typeface="Arial" panose="020B0604020202020204" pitchFamily="34" charset="0"/>
              <a:buChar char="•"/>
              <a:defRPr sz="1200" b="0">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7" name="Symbol zastępczy zawartości 2"/>
          <p:cNvSpPr>
            <a:spLocks noGrp="1" noChangeAspect="1"/>
          </p:cNvSpPr>
          <p:nvPr>
            <p:ph idx="16"/>
          </p:nvPr>
        </p:nvSpPr>
        <p:spPr>
          <a:xfrm>
            <a:off x="7524328" y="2787774"/>
            <a:ext cx="1224288" cy="1224152"/>
          </a:xfrm>
          <a:prstGeom prst="ellipse">
            <a:avLst/>
          </a:prstGeom>
          <a:solidFill>
            <a:schemeClr val="bg1"/>
          </a:solidFill>
          <a:effectLst/>
        </p:spPr>
        <p:txBody>
          <a:bodyPr lIns="0" tIns="0" rIns="0" bIns="0" anchor="ctr">
            <a:noAutofit/>
          </a:bodyPr>
          <a:lstStyle>
            <a:lvl1pPr marL="0" indent="0" algn="ctr">
              <a:spcBef>
                <a:spcPts val="300"/>
              </a:spcBef>
              <a:buClr>
                <a:schemeClr val="bg1"/>
              </a:buClr>
              <a:buFont typeface="Arial" panose="020B0604020202020204" pitchFamily="34" charset="0"/>
              <a:buNone/>
              <a:defRPr sz="2800" b="1" baseline="0">
                <a:solidFill>
                  <a:srgbClr val="86153A"/>
                </a:solidFill>
              </a:defRPr>
            </a:lvl1pPr>
            <a:lvl2pPr marL="87313" indent="0">
              <a:spcBef>
                <a:spcPts val="300"/>
              </a:spcBef>
              <a:buClr>
                <a:schemeClr val="bg1"/>
              </a:buClr>
              <a:buFont typeface="Arial" panose="020B0604020202020204" pitchFamily="34" charset="0"/>
              <a:buNone/>
              <a:defRPr sz="1200" b="0">
                <a:solidFill>
                  <a:srgbClr val="86153A"/>
                </a:solidFill>
              </a:defRPr>
            </a:lvl2pPr>
            <a:lvl3pPr marL="182562" indent="0">
              <a:spcBef>
                <a:spcPts val="300"/>
              </a:spcBef>
              <a:buClr>
                <a:schemeClr val="bg1"/>
              </a:buClr>
              <a:buFont typeface="Arial" panose="020B0604020202020204" pitchFamily="34" charset="0"/>
              <a:buNone/>
              <a:defRPr sz="1200" b="0">
                <a:solidFill>
                  <a:srgbClr val="86153A"/>
                </a:solidFill>
              </a:defRPr>
            </a:lvl3pPr>
            <a:lvl4pPr marL="269875" indent="0">
              <a:spcBef>
                <a:spcPts val="300"/>
              </a:spcBef>
              <a:buClr>
                <a:schemeClr val="bg1"/>
              </a:buClr>
              <a:buFont typeface="Arial" panose="020B0604020202020204" pitchFamily="34" charset="0"/>
              <a:buNone/>
              <a:defRPr sz="1200" b="0">
                <a:solidFill>
                  <a:srgbClr val="86153A"/>
                </a:solidFill>
              </a:defRPr>
            </a:lvl4pPr>
            <a:lvl5pPr marL="358775" indent="0">
              <a:spcBef>
                <a:spcPts val="300"/>
              </a:spcBef>
              <a:buClr>
                <a:schemeClr val="bg1"/>
              </a:buClr>
              <a:buFont typeface="Arial" panose="020B0604020202020204" pitchFamily="34" charset="0"/>
              <a:buNone/>
              <a:defRPr sz="1200" b="0">
                <a:solidFill>
                  <a:srgbClr val="86153A"/>
                </a:solidFill>
              </a:defRPr>
            </a:lvl5pPr>
          </a:lstStyle>
          <a:p>
            <a:pPr lvl="0"/>
            <a:endParaRPr lang="pl-PL" dirty="0"/>
          </a:p>
        </p:txBody>
      </p:sp>
      <p:grpSp>
        <p:nvGrpSpPr>
          <p:cNvPr id="21" name="Grupa 20"/>
          <p:cNvGrpSpPr/>
          <p:nvPr userDrawn="1"/>
        </p:nvGrpSpPr>
        <p:grpSpPr>
          <a:xfrm rot="21438957">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19" name="Łuk blokowy 18"/>
            <p:cNvSpPr/>
            <p:nvPr userDrawn="1"/>
          </p:nvSpPr>
          <p:spPr>
            <a:xfrm rot="8100000">
              <a:off x="-468560" y="-856039"/>
              <a:ext cx="2235048" cy="2242383"/>
            </a:xfrm>
            <a:prstGeom prst="blockArc">
              <a:avLst>
                <a:gd name="adj1" fmla="val 15578709"/>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grpSp>
      <p:sp>
        <p:nvSpPr>
          <p:cNvPr id="22" name="Prostokąt 21"/>
          <p:cNvSpPr/>
          <p:nvPr userDrawn="1"/>
        </p:nvSpPr>
        <p:spPr>
          <a:xfrm>
            <a:off x="25626" y="508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457200" y="293865"/>
            <a:ext cx="4258816" cy="607071"/>
          </a:xfrm>
          <a:solidFill>
            <a:srgbClr val="E6E7E9"/>
          </a:solidFill>
        </p:spPr>
        <p:txBody>
          <a:bodyPr wrap="square" lIns="72000" tIns="36000" rIns="72000" bIns="108000" anchor="t">
            <a:spAutoFit/>
          </a:bodyPr>
          <a:lstStyle>
            <a:lvl1pPr algn="l">
              <a:defRPr sz="3000"/>
            </a:lvl1pPr>
          </a:lstStyle>
          <a:p>
            <a:r>
              <a:rPr lang="pl-PL" dirty="0"/>
              <a:t>Kliknij, aby edytować styl</a:t>
            </a:r>
          </a:p>
        </p:txBody>
      </p:sp>
      <p:grpSp>
        <p:nvGrpSpPr>
          <p:cNvPr id="9" name="Grupa 8"/>
          <p:cNvGrpSpPr/>
          <p:nvPr userDrawn="1"/>
        </p:nvGrpSpPr>
        <p:grpSpPr>
          <a:xfrm>
            <a:off x="7826497" y="4487455"/>
            <a:ext cx="1962184" cy="1894384"/>
            <a:chOff x="7826497" y="4487455"/>
            <a:chExt cx="1962184" cy="1894384"/>
          </a:xfrm>
        </p:grpSpPr>
        <p:grpSp>
          <p:nvGrpSpPr>
            <p:cNvPr id="7" name="Grupa 6"/>
            <p:cNvGrpSpPr/>
            <p:nvPr userDrawn="1"/>
          </p:nvGrpSpPr>
          <p:grpSpPr>
            <a:xfrm>
              <a:off x="7826497" y="4487455"/>
              <a:ext cx="1962184" cy="1894384"/>
              <a:chOff x="7798814" y="4453665"/>
              <a:chExt cx="2041718" cy="1971171"/>
            </a:xfrm>
          </p:grpSpPr>
          <p:sp>
            <p:nvSpPr>
              <p:cNvPr id="24" name="Łuk blokowy 23"/>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25" name="Łuk blokowy 24"/>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grpSp>
        <p:sp>
          <p:nvSpPr>
            <p:cNvPr id="26" name="Elipsa 25"/>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Tree>
    <p:extLst>
      <p:ext uri="{BB962C8B-B14F-4D97-AF65-F5344CB8AC3E}">
        <p14:creationId xmlns:p14="http://schemas.microsoft.com/office/powerpoint/2010/main" val="19898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ytuł i zawartość 1">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1BF1392-B9C3-4DD8-ABB1-585E3708B327}" type="datetime1">
              <a:rPr lang="pl-PL" smtClean="0"/>
              <a:pPr/>
              <a:t>06.12.2019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8" name="Symbol zastępczy zawartości 2"/>
          <p:cNvSpPr>
            <a:spLocks noGrp="1"/>
          </p:cNvSpPr>
          <p:nvPr>
            <p:ph idx="13"/>
          </p:nvPr>
        </p:nvSpPr>
        <p:spPr>
          <a:xfrm>
            <a:off x="539750" y="1978856"/>
            <a:ext cx="6264498" cy="2736304"/>
          </a:xfrm>
          <a:prstGeom prst="roundRect">
            <a:avLst>
              <a:gd name="adj" fmla="val 4298"/>
            </a:avLst>
          </a:prstGeom>
          <a:solidFill>
            <a:srgbClr val="D2D3D5"/>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zawartości 2"/>
          <p:cNvSpPr>
            <a:spLocks noGrp="1"/>
          </p:cNvSpPr>
          <p:nvPr>
            <p:ph idx="15"/>
          </p:nvPr>
        </p:nvSpPr>
        <p:spPr>
          <a:xfrm>
            <a:off x="6948265" y="1978856"/>
            <a:ext cx="1872208" cy="2001553"/>
          </a:xfrm>
          <a:prstGeom prst="roundRect">
            <a:avLst>
              <a:gd name="adj" fmla="val 6639"/>
            </a:avLst>
          </a:prstGeom>
          <a:solidFill>
            <a:srgbClr val="B41C4F"/>
          </a:solidFill>
          <a:effectLst/>
        </p:spPr>
        <p:txBody>
          <a:bodyPr>
            <a:noAutofit/>
          </a:bodyPr>
          <a:lstStyle>
            <a:lvl1pPr marL="88900" indent="-88900">
              <a:spcBef>
                <a:spcPts val="300"/>
              </a:spcBef>
              <a:buClr>
                <a:schemeClr val="bg1"/>
              </a:buClr>
              <a:buFont typeface="Arial" panose="020B0604020202020204" pitchFamily="34" charset="0"/>
              <a:buChar char="•"/>
              <a:defRPr sz="1200" b="0">
                <a:solidFill>
                  <a:schemeClr val="bg1"/>
                </a:solidFill>
              </a:defRPr>
            </a:lvl1pPr>
            <a:lvl2pPr marL="182563" indent="-95250">
              <a:spcBef>
                <a:spcPts val="300"/>
              </a:spcBef>
              <a:buClr>
                <a:schemeClr val="bg1"/>
              </a:buClr>
              <a:buFont typeface="Arial" panose="020B0604020202020204" pitchFamily="34" charset="0"/>
              <a:buChar char="•"/>
              <a:defRPr sz="1200" b="0">
                <a:solidFill>
                  <a:schemeClr val="bg1"/>
                </a:solidFill>
              </a:defRPr>
            </a:lvl2pPr>
            <a:lvl3pPr marL="269875" indent="-87313">
              <a:spcBef>
                <a:spcPts val="300"/>
              </a:spcBef>
              <a:buClr>
                <a:schemeClr val="bg1"/>
              </a:buClr>
              <a:buFont typeface="Arial" panose="020B0604020202020204" pitchFamily="34" charset="0"/>
              <a:buChar char="•"/>
              <a:defRPr sz="1200" b="0">
                <a:solidFill>
                  <a:schemeClr val="bg1"/>
                </a:solidFill>
              </a:defRPr>
            </a:lvl3pPr>
            <a:lvl4pPr marL="358775" indent="-88900">
              <a:spcBef>
                <a:spcPts val="300"/>
              </a:spcBef>
              <a:buClr>
                <a:schemeClr val="bg1"/>
              </a:buClr>
              <a:buFont typeface="Arial" panose="020B0604020202020204" pitchFamily="34" charset="0"/>
              <a:buChar char="•"/>
              <a:defRPr sz="1200" b="0">
                <a:solidFill>
                  <a:schemeClr val="bg1"/>
                </a:solidFill>
              </a:defRPr>
            </a:lvl4pPr>
            <a:lvl5pPr marL="446088" indent="-87313">
              <a:spcBef>
                <a:spcPts val="300"/>
              </a:spcBef>
              <a:buClr>
                <a:schemeClr val="bg1"/>
              </a:buClr>
              <a:buFont typeface="Arial" panose="020B0604020202020204" pitchFamily="34" charset="0"/>
              <a:buChar char="•"/>
              <a:defRPr sz="1200" b="0">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grpSp>
        <p:nvGrpSpPr>
          <p:cNvPr id="21" name="Grupa 20"/>
          <p:cNvGrpSpPr/>
          <p:nvPr userDrawn="1"/>
        </p:nvGrpSpPr>
        <p:grpSpPr>
          <a:xfrm rot="21438957">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19" name="Łuk blokowy 18"/>
            <p:cNvSpPr/>
            <p:nvPr userDrawn="1"/>
          </p:nvSpPr>
          <p:spPr>
            <a:xfrm rot="8100000">
              <a:off x="-468560" y="-856039"/>
              <a:ext cx="2235048" cy="2242383"/>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grpSp>
      <p:sp>
        <p:nvSpPr>
          <p:cNvPr id="23" name="Symbol zastępczy numeru slajdu 5"/>
          <p:cNvSpPr>
            <a:spLocks noGrp="1"/>
          </p:cNvSpPr>
          <p:nvPr>
            <p:ph type="sldNum" sz="quarter" idx="12"/>
          </p:nvPr>
        </p:nvSpPr>
        <p:spPr>
          <a:xfrm>
            <a:off x="6553200" y="4767263"/>
            <a:ext cx="1259160" cy="273844"/>
          </a:xfrm>
        </p:spPr>
        <p:txBody>
          <a:bodyPr/>
          <a:lstStyle/>
          <a:p>
            <a:fld id="{CF567F1F-167A-4A9C-A046-3C347B49A1AC}" type="slidenum">
              <a:rPr lang="pl-PL" smtClean="0"/>
              <a:pPr/>
              <a:t>‹#›</a:t>
            </a:fld>
            <a:endParaRPr lang="pl-PL" dirty="0"/>
          </a:p>
        </p:txBody>
      </p:sp>
      <p:sp>
        <p:nvSpPr>
          <p:cNvPr id="20" name="Prostokąt 19"/>
          <p:cNvSpPr/>
          <p:nvPr userDrawn="1"/>
        </p:nvSpPr>
        <p:spPr>
          <a:xfrm>
            <a:off x="25626" y="670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2" name="Symbol zastępczy zawartości 2"/>
          <p:cNvSpPr>
            <a:spLocks noGrp="1"/>
          </p:cNvSpPr>
          <p:nvPr>
            <p:ph idx="1"/>
          </p:nvPr>
        </p:nvSpPr>
        <p:spPr>
          <a:xfrm>
            <a:off x="539074" y="1195646"/>
            <a:ext cx="8209389" cy="669002"/>
          </a:xfrm>
          <a:prstGeom prst="rect">
            <a:avLst/>
          </a:prstGeom>
        </p:spPr>
        <p:txBody>
          <a:bodyPr>
            <a:noAutofit/>
          </a:bodyPr>
          <a:lstStyle>
            <a:lvl1pPr marL="180975" indent="-180975" algn="r">
              <a:spcBef>
                <a:spcPts val="300"/>
              </a:spcBef>
              <a:buFont typeface="Arial" panose="020B0604020202020204" pitchFamily="34" charset="0"/>
              <a:buChar char="•"/>
              <a:defRPr sz="1500" b="0"/>
            </a:lvl1pPr>
            <a:lvl2pPr marL="182563" indent="-182563" algn="r">
              <a:spcBef>
                <a:spcPts val="300"/>
              </a:spcBef>
              <a:buFont typeface="Arial" panose="020B0604020202020204" pitchFamily="34" charset="0"/>
              <a:buChar char="•"/>
              <a:defRPr sz="1500" b="0"/>
            </a:lvl2pPr>
            <a:lvl3pPr marL="357188" indent="-174625">
              <a:spcBef>
                <a:spcPts val="300"/>
              </a:spcBef>
              <a:buFont typeface="Arial" panose="020B0604020202020204" pitchFamily="34" charset="0"/>
              <a:buChar char="•"/>
              <a:defRPr sz="1400" b="0"/>
            </a:lvl3pPr>
            <a:lvl4pPr marL="541338" indent="-184150">
              <a:spcBef>
                <a:spcPts val="300"/>
              </a:spcBef>
              <a:buFont typeface="Arial" panose="020B0604020202020204" pitchFamily="34" charset="0"/>
              <a:buChar char="•"/>
              <a:defRPr sz="1400" b="0"/>
            </a:lvl4pPr>
            <a:lvl5pPr marL="715963" indent="-174625">
              <a:spcBef>
                <a:spcPts val="300"/>
              </a:spcBef>
              <a:buFont typeface="Arial" panose="020B0604020202020204" pitchFamily="34" charset="0"/>
              <a:buChar char="•"/>
              <a:defRPr sz="1400" b="0"/>
            </a:lvl5pPr>
          </a:lstStyle>
          <a:p>
            <a:pPr lvl="0"/>
            <a:r>
              <a:rPr lang="pl-PL" dirty="0"/>
              <a:t>Kliknij, aby edytować style wzorca tekstu</a:t>
            </a:r>
          </a:p>
          <a:p>
            <a:pPr lvl="1"/>
            <a:r>
              <a:rPr lang="pl-PL" dirty="0"/>
              <a:t>Drugi poziom</a:t>
            </a:r>
          </a:p>
        </p:txBody>
      </p:sp>
      <p:sp>
        <p:nvSpPr>
          <p:cNvPr id="3" name="Prostokąt 2"/>
          <p:cNvSpPr/>
          <p:nvPr userDrawn="1"/>
        </p:nvSpPr>
        <p:spPr>
          <a:xfrm>
            <a:off x="2286000" y="2100852"/>
            <a:ext cx="4572000" cy="941796"/>
          </a:xfrm>
          <a:prstGeom prst="rect">
            <a:avLst/>
          </a:prstGeom>
        </p:spPr>
        <p:txBody>
          <a:bodyPr>
            <a:spAutoFit/>
          </a:bodyPr>
          <a:lstStyle/>
          <a:p>
            <a:pPr marL="92075" lvl="0" algn="just" eaLnBrk="0" hangingPunct="0">
              <a:spcBef>
                <a:spcPct val="20000"/>
              </a:spcBef>
              <a:buClr>
                <a:srgbClr val="912244"/>
              </a:buClr>
              <a:buSzPct val="120000"/>
              <a:defRPr/>
            </a:pPr>
            <a:r>
              <a:rPr lang="pl-PL" sz="1800" b="1" kern="1200" dirty="0">
                <a:solidFill>
                  <a:schemeClr val="tx1"/>
                </a:solidFill>
                <a:latin typeface="+mn-lt"/>
                <a:ea typeface="+mn-ea"/>
                <a:cs typeface="+mn-cs"/>
              </a:rPr>
              <a:t>Lista zakładów, które zakończyły przekazywanie danych do raportu:</a:t>
            </a:r>
          </a:p>
          <a:p>
            <a:pPr marL="434975" indent="-342900" algn="just" eaLnBrk="0" hangingPunct="0">
              <a:spcBef>
                <a:spcPct val="20000"/>
              </a:spcBef>
              <a:buClr>
                <a:srgbClr val="912244"/>
              </a:buClr>
              <a:buSzPct val="120000"/>
              <a:buFont typeface="+mj-lt"/>
              <a:buAutoNum type="arabicPeriod"/>
              <a:defRPr/>
            </a:pPr>
            <a:r>
              <a:rPr lang="pl-PL" sz="1600" b="1" dirty="0" err="1"/>
              <a:t>Signal</a:t>
            </a:r>
            <a:r>
              <a:rPr lang="pl-PL" sz="1600" b="1" dirty="0"/>
              <a:t> </a:t>
            </a:r>
            <a:r>
              <a:rPr lang="pl-PL" sz="1600" b="1" dirty="0" err="1"/>
              <a:t>Iduna</a:t>
            </a:r>
            <a:r>
              <a:rPr lang="pl-PL" sz="1600" b="1" dirty="0"/>
              <a:t> Życie </a:t>
            </a:r>
            <a:r>
              <a:rPr lang="pl-PL" sz="1200" b="1" dirty="0"/>
              <a:t>(do IV kw. 2016) </a:t>
            </a:r>
            <a:endParaRPr lang="pl-PL" sz="1600" b="1" dirty="0"/>
          </a:p>
        </p:txBody>
      </p:sp>
      <p:grpSp>
        <p:nvGrpSpPr>
          <p:cNvPr id="30" name="Grupa 29"/>
          <p:cNvGrpSpPr/>
          <p:nvPr userDrawn="1"/>
        </p:nvGrpSpPr>
        <p:grpSpPr>
          <a:xfrm>
            <a:off x="7826497" y="4487455"/>
            <a:ext cx="1962184" cy="1894384"/>
            <a:chOff x="7826497" y="4487455"/>
            <a:chExt cx="1962184" cy="1894384"/>
          </a:xfrm>
        </p:grpSpPr>
        <p:grpSp>
          <p:nvGrpSpPr>
            <p:cNvPr id="31" name="Grupa 30"/>
            <p:cNvGrpSpPr/>
            <p:nvPr userDrawn="1"/>
          </p:nvGrpSpPr>
          <p:grpSpPr>
            <a:xfrm>
              <a:off x="7826497" y="4487455"/>
              <a:ext cx="1962184" cy="1894384"/>
              <a:chOff x="7798814" y="4453665"/>
              <a:chExt cx="2041718" cy="1971171"/>
            </a:xfrm>
          </p:grpSpPr>
          <p:sp>
            <p:nvSpPr>
              <p:cNvPr id="34" name="Łuk blokowy 33"/>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35" name="Łuk blokowy 34"/>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32" name="Elipsa 31"/>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3" name="Obraz 32"/>
            <p:cNvPicPr>
              <a:picLocks noChangeAspect="1"/>
            </p:cNvPicPr>
            <p:nvPr userDrawn="1"/>
          </p:nvPicPr>
          <p:blipFill rotWithShape="1">
            <a:blip r:embed="rId2" cstate="print">
              <a:extLst>
                <a:ext uri="{28A0092B-C50C-407E-A947-70E740481C1C}">
                  <a14:useLocalDpi xmlns:a14="http://schemas.microsoft.com/office/drawing/2010/main" val="0"/>
                </a:ext>
              </a:extLst>
            </a:blip>
            <a:srcRect b="9731"/>
            <a:stretch/>
          </p:blipFill>
          <p:spPr>
            <a:xfrm>
              <a:off x="8363023" y="4738396"/>
              <a:ext cx="622067" cy="281626"/>
            </a:xfrm>
            <a:prstGeom prst="rect">
              <a:avLst/>
            </a:prstGeom>
          </p:spPr>
        </p:pic>
      </p:grpSp>
      <p:sp>
        <p:nvSpPr>
          <p:cNvPr id="36" name="Tytuł 1"/>
          <p:cNvSpPr>
            <a:spLocks noGrp="1"/>
          </p:cNvSpPr>
          <p:nvPr>
            <p:ph type="title"/>
          </p:nvPr>
        </p:nvSpPr>
        <p:spPr>
          <a:xfrm>
            <a:off x="457200" y="275703"/>
            <a:ext cx="3970784" cy="923330"/>
          </a:xfrm>
          <a:solidFill>
            <a:srgbClr val="E6E7E9"/>
          </a:solidFill>
        </p:spPr>
        <p:txBody>
          <a:bodyPr wrap="square" tIns="0" bIns="0">
            <a:spAutoFit/>
          </a:bodyPr>
          <a:lstStyle>
            <a:lvl1pPr algn="l">
              <a:defRPr sz="3000"/>
            </a:lvl1pPr>
          </a:lstStyle>
          <a:p>
            <a:r>
              <a:rPr lang="pl-PL" dirty="0"/>
              <a:t>Kliknij, aby edytować styl</a:t>
            </a:r>
          </a:p>
        </p:txBody>
      </p:sp>
    </p:spTree>
    <p:extLst>
      <p:ext uri="{BB962C8B-B14F-4D97-AF65-F5344CB8AC3E}">
        <p14:creationId xmlns:p14="http://schemas.microsoft.com/office/powerpoint/2010/main" val="206773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ytuł i zawartość 1">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953198F9-AFDD-4373-B26B-EF88C5EA0105}" type="datetime1">
              <a:rPr lang="pl-PL" smtClean="0"/>
              <a:pPr/>
              <a:t>06.12.2019</a:t>
            </a:fld>
            <a:endParaRPr lang="pl-PL"/>
          </a:p>
        </p:txBody>
      </p:sp>
      <p:sp>
        <p:nvSpPr>
          <p:cNvPr id="5" name="Symbol zastępczy stopki 4"/>
          <p:cNvSpPr>
            <a:spLocks noGrp="1"/>
          </p:cNvSpPr>
          <p:nvPr>
            <p:ph type="ftr" sz="quarter" idx="11"/>
          </p:nvPr>
        </p:nvSpPr>
        <p:spPr/>
        <p:txBody>
          <a:bodyPr/>
          <a:lstStyle/>
          <a:p>
            <a:endParaRPr lang="pl-PL"/>
          </a:p>
        </p:txBody>
      </p:sp>
      <p:sp>
        <p:nvSpPr>
          <p:cNvPr id="8" name="Symbol zastępczy zawartości 2"/>
          <p:cNvSpPr>
            <a:spLocks noGrp="1"/>
          </p:cNvSpPr>
          <p:nvPr>
            <p:ph idx="13"/>
          </p:nvPr>
        </p:nvSpPr>
        <p:spPr>
          <a:xfrm>
            <a:off x="539750" y="1491630"/>
            <a:ext cx="6264498" cy="3168352"/>
          </a:xfrm>
          <a:prstGeom prst="roundRect">
            <a:avLst>
              <a:gd name="adj" fmla="val 4298"/>
            </a:avLst>
          </a:prstGeom>
          <a:solidFill>
            <a:srgbClr val="D2D3D5"/>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zawartości 2"/>
          <p:cNvSpPr>
            <a:spLocks noGrp="1"/>
          </p:cNvSpPr>
          <p:nvPr>
            <p:ph idx="15"/>
          </p:nvPr>
        </p:nvSpPr>
        <p:spPr>
          <a:xfrm>
            <a:off x="6948265" y="1491631"/>
            <a:ext cx="1800199" cy="2808311"/>
          </a:xfrm>
          <a:prstGeom prst="roundRect">
            <a:avLst>
              <a:gd name="adj" fmla="val 6639"/>
            </a:avLst>
          </a:prstGeom>
          <a:solidFill>
            <a:srgbClr val="B41C4F"/>
          </a:solidFill>
          <a:effectLst/>
        </p:spPr>
        <p:txBody>
          <a:bodyPr>
            <a:noAutofit/>
          </a:bodyPr>
          <a:lstStyle>
            <a:lvl1pPr marL="88900" indent="-88900">
              <a:spcBef>
                <a:spcPts val="300"/>
              </a:spcBef>
              <a:buClr>
                <a:schemeClr val="bg1"/>
              </a:buClr>
              <a:buFont typeface="Arial" panose="020B0604020202020204" pitchFamily="34" charset="0"/>
              <a:buChar char="•"/>
              <a:defRPr sz="1200" b="0">
                <a:solidFill>
                  <a:schemeClr val="bg1"/>
                </a:solidFill>
              </a:defRPr>
            </a:lvl1pPr>
            <a:lvl2pPr marL="182563" indent="-95250">
              <a:spcBef>
                <a:spcPts val="300"/>
              </a:spcBef>
              <a:buClr>
                <a:schemeClr val="bg1"/>
              </a:buClr>
              <a:buFont typeface="Arial" panose="020B0604020202020204" pitchFamily="34" charset="0"/>
              <a:buChar char="•"/>
              <a:defRPr sz="1200" b="0">
                <a:solidFill>
                  <a:schemeClr val="bg1"/>
                </a:solidFill>
              </a:defRPr>
            </a:lvl2pPr>
            <a:lvl3pPr marL="269875" indent="-87313">
              <a:spcBef>
                <a:spcPts val="300"/>
              </a:spcBef>
              <a:buClr>
                <a:schemeClr val="bg1"/>
              </a:buClr>
              <a:buFont typeface="Arial" panose="020B0604020202020204" pitchFamily="34" charset="0"/>
              <a:buChar char="•"/>
              <a:defRPr sz="1200" b="0">
                <a:solidFill>
                  <a:schemeClr val="bg1"/>
                </a:solidFill>
              </a:defRPr>
            </a:lvl3pPr>
            <a:lvl4pPr marL="358775" indent="-88900">
              <a:spcBef>
                <a:spcPts val="300"/>
              </a:spcBef>
              <a:buClr>
                <a:schemeClr val="bg1"/>
              </a:buClr>
              <a:buFont typeface="Arial" panose="020B0604020202020204" pitchFamily="34" charset="0"/>
              <a:buChar char="•"/>
              <a:defRPr sz="1200" b="0">
                <a:solidFill>
                  <a:schemeClr val="bg1"/>
                </a:solidFill>
              </a:defRPr>
            </a:lvl4pPr>
            <a:lvl5pPr marL="446088" indent="-87313">
              <a:spcBef>
                <a:spcPts val="300"/>
              </a:spcBef>
              <a:buClr>
                <a:schemeClr val="bg1"/>
              </a:buClr>
              <a:buFont typeface="Arial" panose="020B0604020202020204" pitchFamily="34" charset="0"/>
              <a:buChar char="•"/>
              <a:defRPr sz="1200" b="0">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grpSp>
        <p:nvGrpSpPr>
          <p:cNvPr id="21" name="Grupa 20"/>
          <p:cNvGrpSpPr/>
          <p:nvPr userDrawn="1"/>
        </p:nvGrpSpPr>
        <p:grpSpPr>
          <a:xfrm rot="21438957">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9" name="Łuk blokowy 18"/>
            <p:cNvSpPr/>
            <p:nvPr userDrawn="1"/>
          </p:nvSpPr>
          <p:spPr>
            <a:xfrm rot="8100000">
              <a:off x="-468560" y="-856039"/>
              <a:ext cx="2235048" cy="2242383"/>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20" name="Symbol zastępczy numeru slajdu 5"/>
          <p:cNvSpPr>
            <a:spLocks noGrp="1"/>
          </p:cNvSpPr>
          <p:nvPr>
            <p:ph type="sldNum" sz="quarter" idx="12"/>
          </p:nvPr>
        </p:nvSpPr>
        <p:spPr>
          <a:xfrm>
            <a:off x="6553200" y="4767263"/>
            <a:ext cx="1259160" cy="273844"/>
          </a:xfrm>
        </p:spPr>
        <p:txBody>
          <a:bodyPr/>
          <a:lstStyle/>
          <a:p>
            <a:fld id="{CF567F1F-167A-4A9C-A046-3C347B49A1AC}" type="slidenum">
              <a:rPr lang="pl-PL" smtClean="0"/>
              <a:pPr/>
              <a:t>‹#›</a:t>
            </a:fld>
            <a:endParaRPr lang="pl-PL"/>
          </a:p>
        </p:txBody>
      </p:sp>
      <p:sp>
        <p:nvSpPr>
          <p:cNvPr id="13" name="Prostokąt 12"/>
          <p:cNvSpPr/>
          <p:nvPr userDrawn="1"/>
        </p:nvSpPr>
        <p:spPr>
          <a:xfrm>
            <a:off x="25626" y="670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4" name="Grupa 13"/>
          <p:cNvGrpSpPr/>
          <p:nvPr userDrawn="1"/>
        </p:nvGrpSpPr>
        <p:grpSpPr>
          <a:xfrm>
            <a:off x="7826497" y="4487455"/>
            <a:ext cx="1962184" cy="1894384"/>
            <a:chOff x="7826497" y="4487455"/>
            <a:chExt cx="1962184" cy="1894384"/>
          </a:xfrm>
        </p:grpSpPr>
        <p:grpSp>
          <p:nvGrpSpPr>
            <p:cNvPr id="15" name="Grupa 14"/>
            <p:cNvGrpSpPr/>
            <p:nvPr userDrawn="1"/>
          </p:nvGrpSpPr>
          <p:grpSpPr>
            <a:xfrm>
              <a:off x="7826497" y="4487455"/>
              <a:ext cx="1962184" cy="1894384"/>
              <a:chOff x="7798814" y="4453665"/>
              <a:chExt cx="2041718" cy="1971171"/>
            </a:xfrm>
          </p:grpSpPr>
          <p:sp>
            <p:nvSpPr>
              <p:cNvPr id="23" name="Łuk blokowy 22"/>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4" name="Łuk blokowy 23"/>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17" name="Elipsa 16"/>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2" name="Obraz 21"/>
            <p:cNvPicPr>
              <a:picLocks noChangeAspect="1"/>
            </p:cNvPicPr>
            <p:nvPr userDrawn="1"/>
          </p:nvPicPr>
          <p:blipFill rotWithShape="1">
            <a:blip r:embed="rId2" cstate="print">
              <a:extLst>
                <a:ext uri="{28A0092B-C50C-407E-A947-70E740481C1C}">
                  <a14:useLocalDpi xmlns:a14="http://schemas.microsoft.com/office/drawing/2010/main" val="0"/>
                </a:ext>
              </a:extLst>
            </a:blip>
            <a:srcRect b="9731"/>
            <a:stretch/>
          </p:blipFill>
          <p:spPr>
            <a:xfrm>
              <a:off x="8363023" y="4738396"/>
              <a:ext cx="622067" cy="281626"/>
            </a:xfrm>
            <a:prstGeom prst="rect">
              <a:avLst/>
            </a:prstGeom>
          </p:spPr>
        </p:pic>
      </p:grpSp>
      <p:sp>
        <p:nvSpPr>
          <p:cNvPr id="25" name="Tytuł 1"/>
          <p:cNvSpPr>
            <a:spLocks noGrp="1"/>
          </p:cNvSpPr>
          <p:nvPr>
            <p:ph type="title"/>
          </p:nvPr>
        </p:nvSpPr>
        <p:spPr>
          <a:xfrm>
            <a:off x="457200" y="275703"/>
            <a:ext cx="3970784" cy="923330"/>
          </a:xfrm>
          <a:solidFill>
            <a:srgbClr val="E6E7E9"/>
          </a:solidFill>
        </p:spPr>
        <p:txBody>
          <a:bodyPr wrap="square" tIns="0" bIns="0">
            <a:spAutoFit/>
          </a:bodyPr>
          <a:lstStyle>
            <a:lvl1pPr algn="l">
              <a:defRPr sz="3000"/>
            </a:lvl1pPr>
          </a:lstStyle>
          <a:p>
            <a:r>
              <a:rPr lang="pl-PL" dirty="0"/>
              <a:t>Kliknij, aby edytować styl</a:t>
            </a:r>
          </a:p>
        </p:txBody>
      </p:sp>
    </p:spTree>
    <p:extLst>
      <p:ext uri="{BB962C8B-B14F-4D97-AF65-F5344CB8AC3E}">
        <p14:creationId xmlns:p14="http://schemas.microsoft.com/office/powerpoint/2010/main" val="421941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U - slajd końcowy">
    <p:spTree>
      <p:nvGrpSpPr>
        <p:cNvPr id="1" name=""/>
        <p:cNvGrpSpPr/>
        <p:nvPr/>
      </p:nvGrpSpPr>
      <p:grpSpPr>
        <a:xfrm>
          <a:off x="0" y="0"/>
          <a:ext cx="0" cy="0"/>
          <a:chOff x="0" y="0"/>
          <a:chExt cx="0" cy="0"/>
        </a:xfrm>
      </p:grpSpPr>
      <p:grpSp>
        <p:nvGrpSpPr>
          <p:cNvPr id="15" name="Grupa 14"/>
          <p:cNvGrpSpPr/>
          <p:nvPr userDrawn="1"/>
        </p:nvGrpSpPr>
        <p:grpSpPr>
          <a:xfrm>
            <a:off x="7826497" y="4487455"/>
            <a:ext cx="1962184" cy="1894384"/>
            <a:chOff x="7826497" y="4487455"/>
            <a:chExt cx="1962184" cy="1894384"/>
          </a:xfrm>
        </p:grpSpPr>
        <p:grpSp>
          <p:nvGrpSpPr>
            <p:cNvPr id="16" name="Grupa 15"/>
            <p:cNvGrpSpPr/>
            <p:nvPr userDrawn="1"/>
          </p:nvGrpSpPr>
          <p:grpSpPr>
            <a:xfrm>
              <a:off x="7826497" y="4487455"/>
              <a:ext cx="1962184" cy="1894384"/>
              <a:chOff x="7798814" y="4453665"/>
              <a:chExt cx="2041718" cy="1971171"/>
            </a:xfrm>
          </p:grpSpPr>
          <p:sp>
            <p:nvSpPr>
              <p:cNvPr id="23" name="Łuk blokowy 22"/>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4" name="Łuk blokowy 23"/>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17" name="Elipsa 16"/>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2" name="Obraz 21"/>
            <p:cNvPicPr>
              <a:picLocks noChangeAspect="1"/>
            </p:cNvPicPr>
            <p:nvPr userDrawn="1"/>
          </p:nvPicPr>
          <p:blipFill rotWithShape="1">
            <a:blip r:embed="rId2" cstate="print">
              <a:extLst>
                <a:ext uri="{28A0092B-C50C-407E-A947-70E740481C1C}">
                  <a14:useLocalDpi xmlns:a14="http://schemas.microsoft.com/office/drawing/2010/main" val="0"/>
                </a:ext>
              </a:extLst>
            </a:blip>
            <a:srcRect b="9731"/>
            <a:stretch/>
          </p:blipFill>
          <p:spPr>
            <a:xfrm>
              <a:off x="8363023" y="4738396"/>
              <a:ext cx="622067" cy="281626"/>
            </a:xfrm>
            <a:prstGeom prst="rect">
              <a:avLst/>
            </a:prstGeom>
          </p:spPr>
        </p:pic>
      </p:grpSp>
      <p:sp>
        <p:nvSpPr>
          <p:cNvPr id="4" name="Symbol zastępczy daty 3"/>
          <p:cNvSpPr>
            <a:spLocks noGrp="1"/>
          </p:cNvSpPr>
          <p:nvPr>
            <p:ph type="dt" sz="half" idx="10"/>
          </p:nvPr>
        </p:nvSpPr>
        <p:spPr/>
        <p:txBody>
          <a:bodyPr/>
          <a:lstStyle/>
          <a:p>
            <a:fld id="{E19F666A-C3DF-4AE3-B0AF-16363621D1E2}" type="datetime1">
              <a:rPr lang="pl-PL" smtClean="0"/>
              <a:pPr/>
              <a:t>06.12.2019</a:t>
            </a:fld>
            <a:endParaRPr lang="pl-PL"/>
          </a:p>
        </p:txBody>
      </p:sp>
      <p:sp>
        <p:nvSpPr>
          <p:cNvPr id="5" name="Symbol zastępczy stopki 4"/>
          <p:cNvSpPr>
            <a:spLocks noGrp="1"/>
          </p:cNvSpPr>
          <p:nvPr>
            <p:ph type="ftr" sz="quarter" idx="11"/>
          </p:nvPr>
        </p:nvSpPr>
        <p:spPr/>
        <p:txBody>
          <a:bodyPr/>
          <a:lstStyle/>
          <a:p>
            <a:endParaRPr lang="pl-PL"/>
          </a:p>
        </p:txBody>
      </p:sp>
      <p:sp>
        <p:nvSpPr>
          <p:cNvPr id="8" name="Symbol zastępczy zawartości 2"/>
          <p:cNvSpPr>
            <a:spLocks noGrp="1"/>
          </p:cNvSpPr>
          <p:nvPr>
            <p:ph idx="13"/>
          </p:nvPr>
        </p:nvSpPr>
        <p:spPr>
          <a:xfrm>
            <a:off x="1979712" y="1707654"/>
            <a:ext cx="4824313" cy="2088232"/>
          </a:xfrm>
          <a:prstGeom prst="roundRect">
            <a:avLst>
              <a:gd name="adj" fmla="val 6279"/>
            </a:avLst>
          </a:prstGeom>
          <a:solidFill>
            <a:srgbClr val="D2D3D5"/>
          </a:solidFill>
          <a:effectLst/>
        </p:spPr>
        <p:txBody>
          <a:bodyPr>
            <a:noAutofit/>
          </a:bodyPr>
          <a:lstStyle>
            <a:lvl1pPr marL="0" indent="0">
              <a:spcBef>
                <a:spcPts val="300"/>
              </a:spcBef>
              <a:buClr>
                <a:srgbClr val="86153A"/>
              </a:buClr>
              <a:buFont typeface="Arial" panose="020B0604020202020204" pitchFamily="34" charset="0"/>
              <a:buNone/>
              <a:defRPr sz="1200" b="0"/>
            </a:lvl1pPr>
            <a:lvl2pPr marL="87313" indent="0">
              <a:spcBef>
                <a:spcPts val="300"/>
              </a:spcBef>
              <a:buClr>
                <a:srgbClr val="86153A"/>
              </a:buClr>
              <a:buFont typeface="Arial" panose="020B0604020202020204" pitchFamily="34" charset="0"/>
              <a:buNone/>
              <a:defRPr sz="1200" b="0"/>
            </a:lvl2pPr>
            <a:lvl3pPr marL="182562" indent="0">
              <a:spcBef>
                <a:spcPts val="300"/>
              </a:spcBef>
              <a:buClr>
                <a:srgbClr val="86153A"/>
              </a:buClr>
              <a:buFont typeface="Arial" panose="020B0604020202020204" pitchFamily="34" charset="0"/>
              <a:buNone/>
              <a:defRPr sz="1200" b="0"/>
            </a:lvl3pPr>
            <a:lvl4pPr marL="269875" indent="0">
              <a:spcBef>
                <a:spcPts val="300"/>
              </a:spcBef>
              <a:buClr>
                <a:srgbClr val="86153A"/>
              </a:buClr>
              <a:buFont typeface="Arial" panose="020B0604020202020204" pitchFamily="34" charset="0"/>
              <a:buNone/>
              <a:defRPr sz="1200" b="0"/>
            </a:lvl4pPr>
            <a:lvl5pPr marL="358775" indent="0">
              <a:spcBef>
                <a:spcPts val="300"/>
              </a:spcBef>
              <a:buClr>
                <a:srgbClr val="86153A"/>
              </a:buClr>
              <a:buFont typeface="Arial" panose="020B0604020202020204" pitchFamily="34" charset="0"/>
              <a:buNone/>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grpSp>
        <p:nvGrpSpPr>
          <p:cNvPr id="21" name="Grupa 20"/>
          <p:cNvGrpSpPr/>
          <p:nvPr userDrawn="1"/>
        </p:nvGrpSpPr>
        <p:grpSpPr>
          <a:xfrm rot="21134034">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9" name="Łuk blokowy 18"/>
            <p:cNvSpPr/>
            <p:nvPr userDrawn="1"/>
          </p:nvSpPr>
          <p:spPr>
            <a:xfrm rot="8100000">
              <a:off x="-468560" y="-856039"/>
              <a:ext cx="2235048" cy="2242383"/>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14" name="Prostokąt 13"/>
          <p:cNvSpPr/>
          <p:nvPr userDrawn="1"/>
        </p:nvSpPr>
        <p:spPr>
          <a:xfrm>
            <a:off x="25626" y="670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0119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1D39160-84B2-4FCA-934F-7063B4BBAECC}" type="datetime1">
              <a:rPr lang="pl-PL" smtClean="0"/>
              <a:pPr/>
              <a:t>06.12.2019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F567F1F-167A-4A9C-A046-3C347B49A1AC}" type="slidenum">
              <a:rPr lang="pl-PL" smtClean="0"/>
              <a:pPr/>
              <a:t>‹#›</a:t>
            </a:fld>
            <a:endParaRPr lang="pl-PL"/>
          </a:p>
        </p:txBody>
      </p:sp>
      <p:sp>
        <p:nvSpPr>
          <p:cNvPr id="8" name="Symbol zastępczy tekstu 7"/>
          <p:cNvSpPr>
            <a:spLocks noGrp="1"/>
          </p:cNvSpPr>
          <p:nvPr>
            <p:ph type="body" sz="quarter" idx="13"/>
          </p:nvPr>
        </p:nvSpPr>
        <p:spPr>
          <a:xfrm>
            <a:off x="971550" y="2571750"/>
            <a:ext cx="3600450" cy="17287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1054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2E6920C2-F9EE-4FC1-88EC-803F332E6873}" type="datetime1">
              <a:rPr lang="pl-PL" smtClean="0"/>
              <a:pPr/>
              <a:t>06.12.2019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60177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9022ACA-9685-4DA0-A149-6873FDB1124F}" type="datetime1">
              <a:rPr lang="pl-PL" smtClean="0"/>
              <a:pPr/>
              <a:t>06.12.2019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63437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9"/>
            <a:ext cx="8229600" cy="85725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1521CAA-DCCC-4D74-BD1A-93BAA5F6E989}" type="datetime1">
              <a:rPr lang="pl-PL" smtClean="0"/>
              <a:pPr/>
              <a:t>06.12.2019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76199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11908C-F697-402B-A6E4-CB7375D355CA}" type="datetime1">
              <a:rPr lang="pl-PL" smtClean="0"/>
              <a:pPr/>
              <a:t>06.12.2019</a:t>
            </a:fld>
            <a:endParaRPr lang="pl-PL" dirty="0"/>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567F1F-167A-4A9C-A046-3C347B49A1AC}" type="slidenum">
              <a:rPr lang="pl-PL" smtClean="0"/>
              <a:pPr/>
              <a:t>‹#›</a:t>
            </a:fld>
            <a:endParaRPr lang="pl-PL" dirty="0"/>
          </a:p>
        </p:txBody>
      </p:sp>
    </p:spTree>
    <p:extLst>
      <p:ext uri="{BB962C8B-B14F-4D97-AF65-F5344CB8AC3E}">
        <p14:creationId xmlns:p14="http://schemas.microsoft.com/office/powerpoint/2010/main" val="45746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krus.gov.pl/zadania-krus/wspolpraca-z-zagranica/krus-partnerem-wizji-zer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awypadekgdy.pl/zabezpieczenie-wypadek-pecha-najlepiej-sie-ubezpieczy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nawypadekgdy.pl/nnw-jak-to-dziala-ubezpieczenie-nieobowiazkowe-ale-przydatn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wypadekgdy.pl/co-powinienes-wiedziec-kupujac-ubezpieczenie-zdrowot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nawypadekgdy.pl/ubezpieczenie-turystyczne-warto-wykupi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time_continue=2&amp;v=lJZfceZUJb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demografia.stat.gov.pl/bazademografia/TrwanieZycia.aspx" TargetMode="Externa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496" y="1982256"/>
            <a:ext cx="5184576" cy="1102519"/>
          </a:xfrm>
        </p:spPr>
        <p:txBody>
          <a:bodyPr/>
          <a:lstStyle/>
          <a:p>
            <a:pPr algn="ctr" eaLnBrk="0" hangingPunct="0"/>
            <a:r>
              <a:rPr lang="pl-PL" dirty="0"/>
              <a:t>UBEZPIECZENIA OSOBOWE</a:t>
            </a:r>
            <a:endParaRPr lang="pl-PL" sz="4000" dirty="0"/>
          </a:p>
        </p:txBody>
      </p:sp>
      <p:sp>
        <p:nvSpPr>
          <p:cNvPr id="4" name="Symbol zastępczy numeru slajdu 3"/>
          <p:cNvSpPr>
            <a:spLocks noGrp="1"/>
          </p:cNvSpPr>
          <p:nvPr>
            <p:ph type="sldNum" sz="quarter" idx="4294967295"/>
          </p:nvPr>
        </p:nvSpPr>
        <p:spPr>
          <a:xfrm>
            <a:off x="7010400" y="4767263"/>
            <a:ext cx="2133600" cy="274637"/>
          </a:xfrm>
        </p:spPr>
        <p:txBody>
          <a:bodyPr/>
          <a:lstStyle/>
          <a:p>
            <a:fld id="{CF567F1F-167A-4A9C-A046-3C347B49A1AC}" type="slidenum">
              <a:rPr lang="pl-PL" smtClean="0"/>
              <a:pPr/>
              <a:t>1</a:t>
            </a:fld>
            <a:endParaRPr lang="pl-PL" dirty="0"/>
          </a:p>
        </p:txBody>
      </p:sp>
      <p:sp>
        <p:nvSpPr>
          <p:cNvPr id="5" name="pole tekstowe 4">
            <a:extLst>
              <a:ext uri="{FF2B5EF4-FFF2-40B4-BE49-F238E27FC236}">
                <a16:creationId xmlns:a16="http://schemas.microsoft.com/office/drawing/2014/main" id="{0785F3A9-F523-4DF4-919C-5EC74E9BFF9D}"/>
              </a:ext>
            </a:extLst>
          </p:cNvPr>
          <p:cNvSpPr txBox="1"/>
          <p:nvPr/>
        </p:nvSpPr>
        <p:spPr>
          <a:xfrm>
            <a:off x="395536" y="339502"/>
            <a:ext cx="1584176" cy="461665"/>
          </a:xfrm>
          <a:prstGeom prst="rect">
            <a:avLst/>
          </a:prstGeom>
          <a:noFill/>
        </p:spPr>
        <p:txBody>
          <a:bodyPr wrap="square" rtlCol="0">
            <a:spAutoFit/>
          </a:bodyPr>
          <a:lstStyle/>
          <a:p>
            <a:r>
              <a:rPr lang="pl-PL" sz="2400" dirty="0">
                <a:solidFill>
                  <a:schemeClr val="tx1">
                    <a:lumMod val="75000"/>
                    <a:lumOff val="25000"/>
                  </a:schemeClr>
                </a:solidFill>
              </a:rPr>
              <a:t>Lekcja 7</a:t>
            </a:r>
          </a:p>
        </p:txBody>
      </p:sp>
    </p:spTree>
    <p:extLst>
      <p:ext uri="{BB962C8B-B14F-4D97-AF65-F5344CB8AC3E}">
        <p14:creationId xmlns:p14="http://schemas.microsoft.com/office/powerpoint/2010/main" val="85217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43608" y="915566"/>
            <a:ext cx="7704856" cy="669002"/>
          </a:xfrm>
        </p:spPr>
        <p:txBody>
          <a:bodyPr/>
          <a:lstStyle/>
          <a:p>
            <a:r>
              <a:rPr lang="pl-PL" altLang="pl-PL" sz="1400" dirty="0"/>
              <a:t>Dwuskładnikowa konstrukcja ubezpieczenia z UFK pozwala na ochronę ubezpieczeniową (ubezpieczenia na życie) i budowanie kapitału za pomocą ubezpieczeniowych funduszy kapitałowych.</a:t>
            </a:r>
          </a:p>
          <a:p>
            <a:r>
              <a:rPr lang="pl-PL" altLang="pl-PL" sz="1400" dirty="0"/>
              <a:t>W części ochronnej – ubezpieczenia na życie, poza podstawowym zdarzeniem tj. śmiercią ubezpieczonego możemy dołączyć także inne zdarzenia, uzupełniające ochronę podstawową (kalectwo, śmierć wskutek nieszczęśliwego wypadku, etc.)</a:t>
            </a:r>
          </a:p>
        </p:txBody>
      </p:sp>
      <p:sp>
        <p:nvSpPr>
          <p:cNvPr id="7" name="Tytuł 6"/>
          <p:cNvSpPr>
            <a:spLocks noGrp="1"/>
          </p:cNvSpPr>
          <p:nvPr>
            <p:ph type="title"/>
          </p:nvPr>
        </p:nvSpPr>
        <p:spPr>
          <a:xfrm>
            <a:off x="457199" y="298042"/>
            <a:ext cx="8291265" cy="545516"/>
          </a:xfrm>
        </p:spPr>
        <p:txBody>
          <a:bodyPr/>
          <a:lstStyle/>
          <a:p>
            <a:r>
              <a:rPr lang="pl-PL" altLang="pl-PL" sz="2600" dirty="0">
                <a:latin typeface="Calibri" panose="020F0502020204030204" pitchFamily="34" charset="0"/>
                <a:cs typeface="Calibri" panose="020F0502020204030204" pitchFamily="34" charset="0"/>
              </a:rPr>
              <a:t>Ubezpieczenia z ubezpieczeniowym funduszem kapitałowym</a:t>
            </a:r>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10</a:t>
            </a:fld>
            <a:endParaRPr lang="pl-PL" dirty="0"/>
          </a:p>
        </p:txBody>
      </p:sp>
      <p:sp>
        <p:nvSpPr>
          <p:cNvPr id="12" name="Prostokąt 11">
            <a:extLst>
              <a:ext uri="{FF2B5EF4-FFF2-40B4-BE49-F238E27FC236}">
                <a16:creationId xmlns:a16="http://schemas.microsoft.com/office/drawing/2014/main" id="{6888AA61-6467-4B34-90F5-DAF0547CFBEB}"/>
              </a:ext>
            </a:extLst>
          </p:cNvPr>
          <p:cNvSpPr/>
          <p:nvPr/>
        </p:nvSpPr>
        <p:spPr>
          <a:xfrm>
            <a:off x="817239" y="2355726"/>
            <a:ext cx="2314601" cy="1092607"/>
          </a:xfrm>
          <a:prstGeom prst="rect">
            <a:avLst/>
          </a:prstGeom>
        </p:spPr>
        <p:txBody>
          <a:bodyPr wrap="square">
            <a:spAutoFit/>
          </a:bodyPr>
          <a:lstStyle/>
          <a:p>
            <a:pPr algn="ctr">
              <a:defRPr/>
            </a:pPr>
            <a:r>
              <a:rPr lang="pl-PL" sz="1300" dirty="0">
                <a:solidFill>
                  <a:schemeClr val="tx1">
                    <a:lumMod val="75000"/>
                    <a:lumOff val="25000"/>
                  </a:schemeClr>
                </a:solidFill>
              </a:rPr>
              <a:t>Ubezpieczeniowy fundusz kapitałowy to miejsce, do którego trafia część inwestycyjna składki wpłaconej przez konsumenta. </a:t>
            </a:r>
          </a:p>
        </p:txBody>
      </p:sp>
      <p:pic>
        <p:nvPicPr>
          <p:cNvPr id="15" name="Obraz 2">
            <a:extLst>
              <a:ext uri="{FF2B5EF4-FFF2-40B4-BE49-F238E27FC236}">
                <a16:creationId xmlns:a16="http://schemas.microsoft.com/office/drawing/2014/main" id="{54AA1FEE-D746-412D-ACEE-71428E59EB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11710"/>
            <a:ext cx="4608512" cy="2117984"/>
          </a:xfrm>
          <a:prstGeom prst="rect">
            <a:avLst/>
          </a:prstGeom>
          <a:solidFill>
            <a:srgbClr val="E6E7E9"/>
          </a:solidFill>
          <a:ln w="19050">
            <a:solidFill>
              <a:srgbClr val="B41C4F"/>
            </a:solidFill>
          </a:ln>
        </p:spPr>
      </p:pic>
      <p:grpSp>
        <p:nvGrpSpPr>
          <p:cNvPr id="30" name="Grupa 29">
            <a:extLst>
              <a:ext uri="{FF2B5EF4-FFF2-40B4-BE49-F238E27FC236}">
                <a16:creationId xmlns:a16="http://schemas.microsoft.com/office/drawing/2014/main" id="{DE47B48F-28E1-4A76-8107-067B89A94EEE}"/>
              </a:ext>
            </a:extLst>
          </p:cNvPr>
          <p:cNvGrpSpPr/>
          <p:nvPr/>
        </p:nvGrpSpPr>
        <p:grpSpPr>
          <a:xfrm>
            <a:off x="539552" y="3510790"/>
            <a:ext cx="2859722" cy="1221200"/>
            <a:chOff x="179512" y="3507854"/>
            <a:chExt cx="2859722" cy="1221200"/>
          </a:xfrm>
        </p:grpSpPr>
        <p:grpSp>
          <p:nvGrpSpPr>
            <p:cNvPr id="17" name="Grupa 3">
              <a:extLst>
                <a:ext uri="{FF2B5EF4-FFF2-40B4-BE49-F238E27FC236}">
                  <a16:creationId xmlns:a16="http://schemas.microsoft.com/office/drawing/2014/main" id="{B4D7F4EC-602E-40EE-9103-35B7126343DA}"/>
                </a:ext>
              </a:extLst>
            </p:cNvPr>
            <p:cNvGrpSpPr>
              <a:grpSpLocks/>
            </p:cNvGrpSpPr>
            <p:nvPr/>
          </p:nvGrpSpPr>
          <p:grpSpPr bwMode="auto">
            <a:xfrm>
              <a:off x="179512" y="3507854"/>
              <a:ext cx="2859722" cy="1221200"/>
              <a:chOff x="1187450" y="3865157"/>
              <a:chExt cx="5055237" cy="2376106"/>
            </a:xfrm>
          </p:grpSpPr>
          <p:sp>
            <p:nvSpPr>
              <p:cNvPr id="18" name="pole tekstowe 17">
                <a:extLst>
                  <a:ext uri="{FF2B5EF4-FFF2-40B4-BE49-F238E27FC236}">
                    <a16:creationId xmlns:a16="http://schemas.microsoft.com/office/drawing/2014/main" id="{95D36414-5BF4-4386-B295-504107A62F39}"/>
                  </a:ext>
                </a:extLst>
              </p:cNvPr>
              <p:cNvSpPr txBox="1"/>
              <p:nvPr/>
            </p:nvSpPr>
            <p:spPr>
              <a:xfrm>
                <a:off x="2587653" y="3865157"/>
                <a:ext cx="2346549" cy="509018"/>
              </a:xfrm>
              <a:prstGeom prst="rect">
                <a:avLst/>
              </a:prstGeom>
              <a:solidFill>
                <a:schemeClr val="bg1">
                  <a:lumMod val="65000"/>
                </a:schemeClr>
              </a:solidFill>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pl-PL" sz="1100" dirty="0"/>
                  <a:t>KLIENT</a:t>
                </a:r>
              </a:p>
            </p:txBody>
          </p:sp>
          <p:sp>
            <p:nvSpPr>
              <p:cNvPr id="19" name="pole tekstowe 18">
                <a:extLst>
                  <a:ext uri="{FF2B5EF4-FFF2-40B4-BE49-F238E27FC236}">
                    <a16:creationId xmlns:a16="http://schemas.microsoft.com/office/drawing/2014/main" id="{E746CDF4-BB7F-447E-A317-89ACF19096F8}"/>
                  </a:ext>
                </a:extLst>
              </p:cNvPr>
              <p:cNvSpPr txBox="1"/>
              <p:nvPr/>
            </p:nvSpPr>
            <p:spPr>
              <a:xfrm>
                <a:off x="1258211" y="4860302"/>
                <a:ext cx="4893599" cy="509018"/>
              </a:xfrm>
              <a:prstGeom prst="rect">
                <a:avLst/>
              </a:prstGeom>
              <a:solidFill>
                <a:srgbClr val="D99694"/>
              </a:solidFill>
              <a:ln>
                <a:solidFill>
                  <a:srgbClr val="D99694"/>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fontAlgn="auto" hangingPunct="1">
                  <a:spcBef>
                    <a:spcPts val="0"/>
                  </a:spcBef>
                  <a:spcAft>
                    <a:spcPts val="0"/>
                  </a:spcAft>
                  <a:defRPr/>
                </a:pPr>
                <a:r>
                  <a:rPr lang="pl-PL" sz="1100" dirty="0"/>
                  <a:t>ZAKŁAD UBEZPIECZEŃ NA ŻYCIE</a:t>
                </a:r>
              </a:p>
            </p:txBody>
          </p:sp>
          <p:sp>
            <p:nvSpPr>
              <p:cNvPr id="20" name="pole tekstowe 19">
                <a:extLst>
                  <a:ext uri="{FF2B5EF4-FFF2-40B4-BE49-F238E27FC236}">
                    <a16:creationId xmlns:a16="http://schemas.microsoft.com/office/drawing/2014/main" id="{46F7C2EA-DFB6-47FA-A4A7-DBFE3B977AEA}"/>
                  </a:ext>
                </a:extLst>
              </p:cNvPr>
              <p:cNvSpPr txBox="1"/>
              <p:nvPr/>
            </p:nvSpPr>
            <p:spPr>
              <a:xfrm>
                <a:off x="1187450" y="5732245"/>
                <a:ext cx="1109209" cy="509018"/>
              </a:xfrm>
              <a:prstGeom prst="rect">
                <a:avLst/>
              </a:prstGeom>
              <a:solidFill>
                <a:srgbClr val="DDF2DA"/>
              </a:solidFill>
              <a:ln>
                <a:solidFill>
                  <a:srgbClr val="DDF2DA"/>
                </a:solidFill>
              </a:ln>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pl-PL" sz="1100" dirty="0"/>
                  <a:t>UFK 1</a:t>
                </a:r>
              </a:p>
            </p:txBody>
          </p:sp>
          <p:sp>
            <p:nvSpPr>
              <p:cNvPr id="21" name="pole tekstowe 20">
                <a:extLst>
                  <a:ext uri="{FF2B5EF4-FFF2-40B4-BE49-F238E27FC236}">
                    <a16:creationId xmlns:a16="http://schemas.microsoft.com/office/drawing/2014/main" id="{7B7317F3-DE9B-4121-AE6C-08BF5D3C7D5C}"/>
                  </a:ext>
                </a:extLst>
              </p:cNvPr>
              <p:cNvSpPr txBox="1"/>
              <p:nvPr/>
            </p:nvSpPr>
            <p:spPr>
              <a:xfrm>
                <a:off x="3224110" y="5732245"/>
                <a:ext cx="1109209" cy="509018"/>
              </a:xfrm>
              <a:prstGeom prst="rect">
                <a:avLst/>
              </a:prstGeom>
              <a:solidFill>
                <a:srgbClr val="DDF2DA"/>
              </a:solidFill>
              <a:ln>
                <a:solidFill>
                  <a:srgbClr val="DDF2DA"/>
                </a:solidFill>
              </a:ln>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pl-PL" sz="1100" dirty="0"/>
                  <a:t>UFK 2</a:t>
                </a:r>
              </a:p>
            </p:txBody>
          </p:sp>
          <p:sp>
            <p:nvSpPr>
              <p:cNvPr id="22" name="pole tekstowe 21">
                <a:extLst>
                  <a:ext uri="{FF2B5EF4-FFF2-40B4-BE49-F238E27FC236}">
                    <a16:creationId xmlns:a16="http://schemas.microsoft.com/office/drawing/2014/main" id="{66AE510E-8EC9-4C85-88B0-9E00B7F30588}"/>
                  </a:ext>
                </a:extLst>
              </p:cNvPr>
              <p:cNvSpPr txBox="1"/>
              <p:nvPr/>
            </p:nvSpPr>
            <p:spPr>
              <a:xfrm>
                <a:off x="5133478" y="5724999"/>
                <a:ext cx="1109209" cy="509018"/>
              </a:xfrm>
              <a:prstGeom prst="rect">
                <a:avLst/>
              </a:prstGeom>
              <a:solidFill>
                <a:srgbClr val="DDF2DA"/>
              </a:solidFill>
              <a:ln>
                <a:solidFill>
                  <a:srgbClr val="DDF2DA"/>
                </a:solidFill>
              </a:ln>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pl-PL" sz="1100" dirty="0"/>
                  <a:t>UFK 3</a:t>
                </a:r>
              </a:p>
            </p:txBody>
          </p:sp>
          <p:sp>
            <p:nvSpPr>
              <p:cNvPr id="23" name="Strzałka w dół 9">
                <a:extLst>
                  <a:ext uri="{FF2B5EF4-FFF2-40B4-BE49-F238E27FC236}">
                    <a16:creationId xmlns:a16="http://schemas.microsoft.com/office/drawing/2014/main" id="{733FA89B-8007-457E-A300-9A89E5D5F641}"/>
                  </a:ext>
                </a:extLst>
              </p:cNvPr>
              <p:cNvSpPr/>
              <p:nvPr/>
            </p:nvSpPr>
            <p:spPr>
              <a:xfrm>
                <a:off x="3605983" y="4419872"/>
                <a:ext cx="262002" cy="326074"/>
              </a:xfrm>
              <a:prstGeom prst="downArrow">
                <a:avLst/>
              </a:prstGeom>
              <a:solidFill>
                <a:srgbClr val="B41C4F"/>
              </a:solidFill>
              <a:ln>
                <a:solidFill>
                  <a:srgbClr val="B41C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1100"/>
              </a:p>
            </p:txBody>
          </p:sp>
        </p:grpSp>
        <p:sp>
          <p:nvSpPr>
            <p:cNvPr id="27" name="Strzałka w dół 9">
              <a:extLst>
                <a:ext uri="{FF2B5EF4-FFF2-40B4-BE49-F238E27FC236}">
                  <a16:creationId xmlns:a16="http://schemas.microsoft.com/office/drawing/2014/main" id="{775FEA1A-6FAA-42C9-8532-1C906628BE4B}"/>
                </a:ext>
              </a:extLst>
            </p:cNvPr>
            <p:cNvSpPr/>
            <p:nvPr/>
          </p:nvSpPr>
          <p:spPr bwMode="auto">
            <a:xfrm>
              <a:off x="2623587" y="4299942"/>
              <a:ext cx="148213" cy="167586"/>
            </a:xfrm>
            <a:prstGeom prst="downArrow">
              <a:avLst/>
            </a:prstGeom>
            <a:solidFill>
              <a:srgbClr val="B41C4F"/>
            </a:solidFill>
            <a:ln>
              <a:solidFill>
                <a:srgbClr val="B41C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1100"/>
            </a:p>
          </p:txBody>
        </p:sp>
        <p:sp>
          <p:nvSpPr>
            <p:cNvPr id="28" name="Strzałka w dół 9">
              <a:extLst>
                <a:ext uri="{FF2B5EF4-FFF2-40B4-BE49-F238E27FC236}">
                  <a16:creationId xmlns:a16="http://schemas.microsoft.com/office/drawing/2014/main" id="{FD0B5758-92E9-46F7-866F-36EA7000C397}"/>
                </a:ext>
              </a:extLst>
            </p:cNvPr>
            <p:cNvSpPr/>
            <p:nvPr/>
          </p:nvSpPr>
          <p:spPr bwMode="auto">
            <a:xfrm>
              <a:off x="1543467" y="4299942"/>
              <a:ext cx="148213" cy="167586"/>
            </a:xfrm>
            <a:prstGeom prst="downArrow">
              <a:avLst/>
            </a:prstGeom>
            <a:solidFill>
              <a:srgbClr val="B41C4F"/>
            </a:solidFill>
            <a:ln>
              <a:solidFill>
                <a:srgbClr val="B41C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1100"/>
            </a:p>
          </p:txBody>
        </p:sp>
        <p:sp>
          <p:nvSpPr>
            <p:cNvPr id="29" name="Strzałka w dół 9">
              <a:extLst>
                <a:ext uri="{FF2B5EF4-FFF2-40B4-BE49-F238E27FC236}">
                  <a16:creationId xmlns:a16="http://schemas.microsoft.com/office/drawing/2014/main" id="{00203912-0F7F-43F9-9AAE-7050BDD651C3}"/>
                </a:ext>
              </a:extLst>
            </p:cNvPr>
            <p:cNvSpPr/>
            <p:nvPr/>
          </p:nvSpPr>
          <p:spPr bwMode="auto">
            <a:xfrm>
              <a:off x="395536" y="4276372"/>
              <a:ext cx="148213" cy="167586"/>
            </a:xfrm>
            <a:prstGeom prst="downArrow">
              <a:avLst/>
            </a:prstGeom>
            <a:solidFill>
              <a:srgbClr val="B41C4F"/>
            </a:solidFill>
            <a:ln>
              <a:solidFill>
                <a:srgbClr val="B41C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1100"/>
            </a:p>
          </p:txBody>
        </p:sp>
      </p:grpSp>
    </p:spTree>
    <p:extLst>
      <p:ext uri="{BB962C8B-B14F-4D97-AF65-F5344CB8AC3E}">
        <p14:creationId xmlns:p14="http://schemas.microsoft.com/office/powerpoint/2010/main" val="42499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43608" y="843558"/>
            <a:ext cx="7704856" cy="669002"/>
          </a:xfrm>
        </p:spPr>
        <p:txBody>
          <a:bodyPr/>
          <a:lstStyle/>
          <a:p>
            <a:pPr marL="0" indent="0">
              <a:lnSpc>
                <a:spcPct val="130000"/>
              </a:lnSpc>
              <a:spcBef>
                <a:spcPts val="500"/>
              </a:spcBef>
              <a:buClr>
                <a:srgbClr val="84B34B"/>
              </a:buClr>
              <a:buNone/>
            </a:pPr>
            <a:r>
              <a:rPr lang="pl-PL" sz="1400" b="1" dirty="0"/>
              <a:t>W ofercie UFK ubezpieczający ma wybór pomiędzy wieloma funduszami. </a:t>
            </a:r>
            <a:endParaRPr lang="pl-PL" sz="1400" dirty="0"/>
          </a:p>
          <a:p>
            <a:pPr marL="0" indent="0">
              <a:spcBef>
                <a:spcPts val="500"/>
              </a:spcBef>
              <a:buClr>
                <a:srgbClr val="84B34B"/>
              </a:buClr>
              <a:buNone/>
            </a:pPr>
            <a:r>
              <a:rPr lang="pl-PL" sz="1400" dirty="0"/>
              <a:t>Występuje bardzo duże zróżnicowanie pomiędzy poszczególnymi UFK pod względem strategii inwestycyjnej oraz poziomu ryzyka. Znajdują się tam produkty uznawane za bezpieczne - oparte o rynek pieniężny, oraz fundusze ryzykowne - stricte akcyjne.</a:t>
            </a:r>
            <a:endParaRPr lang="pl-PL" altLang="pl-PL" sz="1400" dirty="0"/>
          </a:p>
        </p:txBody>
      </p:sp>
      <p:sp>
        <p:nvSpPr>
          <p:cNvPr id="7" name="Tytuł 6"/>
          <p:cNvSpPr>
            <a:spLocks noGrp="1"/>
          </p:cNvSpPr>
          <p:nvPr>
            <p:ph type="title"/>
          </p:nvPr>
        </p:nvSpPr>
        <p:spPr>
          <a:xfrm>
            <a:off x="457199" y="298042"/>
            <a:ext cx="8291265" cy="545516"/>
          </a:xfrm>
        </p:spPr>
        <p:txBody>
          <a:bodyPr/>
          <a:lstStyle/>
          <a:p>
            <a:r>
              <a:rPr lang="pl-PL" altLang="pl-PL" sz="2600" dirty="0">
                <a:latin typeface="Calibri" panose="020F0502020204030204" pitchFamily="34" charset="0"/>
                <a:cs typeface="Calibri" panose="020F0502020204030204" pitchFamily="34" charset="0"/>
              </a:rPr>
              <a:t>Ubezpieczenia z ubezpieczeniowym funduszem kapitałowym</a:t>
            </a:r>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11</a:t>
            </a:fld>
            <a:endParaRPr lang="pl-PL" dirty="0"/>
          </a:p>
        </p:txBody>
      </p:sp>
      <p:sp>
        <p:nvSpPr>
          <p:cNvPr id="12" name="Prostokąt 11">
            <a:extLst>
              <a:ext uri="{FF2B5EF4-FFF2-40B4-BE49-F238E27FC236}">
                <a16:creationId xmlns:a16="http://schemas.microsoft.com/office/drawing/2014/main" id="{6888AA61-6467-4B34-90F5-DAF0547CFBEB}"/>
              </a:ext>
            </a:extLst>
          </p:cNvPr>
          <p:cNvSpPr/>
          <p:nvPr/>
        </p:nvSpPr>
        <p:spPr>
          <a:xfrm>
            <a:off x="323528" y="2067694"/>
            <a:ext cx="4464496" cy="2677656"/>
          </a:xfrm>
          <a:prstGeom prst="rect">
            <a:avLst/>
          </a:prstGeom>
          <a:solidFill>
            <a:srgbClr val="D2D3D5"/>
          </a:solidFill>
          <a:effectLst>
            <a:softEdge rad="12700"/>
          </a:effectLst>
        </p:spPr>
        <p:txBody>
          <a:bodyPr wrap="square">
            <a:spAutoFit/>
          </a:bodyPr>
          <a:lstStyle/>
          <a:p>
            <a:pPr>
              <a:defRPr/>
            </a:pPr>
            <a:r>
              <a:rPr lang="pl-PL" sz="1200" dirty="0">
                <a:solidFill>
                  <a:schemeClr val="tx1">
                    <a:lumMod val="75000"/>
                    <a:lumOff val="25000"/>
                  </a:schemeClr>
                </a:solidFill>
              </a:rPr>
              <a:t>Jednym z najważniejszych zagadnień,  na które trzeba zwrócić uwagę przy umowach z UFK jest poziom ryzyka ponoszonego przez ubezpieczającego i ubezpieczyciela w części inwestycyjnej.</a:t>
            </a:r>
          </a:p>
          <a:p>
            <a:pPr>
              <a:defRPr/>
            </a:pPr>
            <a:endParaRPr lang="pl-PL" sz="1200" dirty="0">
              <a:solidFill>
                <a:schemeClr val="tx1">
                  <a:lumMod val="75000"/>
                  <a:lumOff val="25000"/>
                </a:schemeClr>
              </a:solidFill>
            </a:endParaRPr>
          </a:p>
          <a:p>
            <a:pPr>
              <a:defRPr/>
            </a:pPr>
            <a:r>
              <a:rPr lang="pl-PL" sz="1200" dirty="0">
                <a:solidFill>
                  <a:schemeClr val="tx1">
                    <a:lumMod val="75000"/>
                    <a:lumOff val="25000"/>
                  </a:schemeClr>
                </a:solidFill>
              </a:rPr>
              <a:t>Realizacja programu oszczędnościowego umowy z UFK </a:t>
            </a:r>
            <a:r>
              <a:rPr lang="pl-PL" sz="1200" b="1" dirty="0">
                <a:solidFill>
                  <a:schemeClr val="tx1">
                    <a:lumMod val="75000"/>
                    <a:lumOff val="25000"/>
                  </a:schemeClr>
                </a:solidFill>
              </a:rPr>
              <a:t>nie obciąża zakładu ubezpieczeń ryzykiem inwestowania. </a:t>
            </a:r>
            <a:r>
              <a:rPr lang="pl-PL" sz="1200" dirty="0">
                <a:solidFill>
                  <a:schemeClr val="tx1">
                    <a:lumMod val="75000"/>
                    <a:lumOff val="25000"/>
                  </a:schemeClr>
                </a:solidFill>
              </a:rPr>
              <a:t>Ryzyko to wiąże się głównie z  ryzykiem rynkowym (zmienność wartości inwestycji).</a:t>
            </a:r>
          </a:p>
          <a:p>
            <a:pPr>
              <a:defRPr/>
            </a:pPr>
            <a:r>
              <a:rPr lang="pl-PL" sz="1200" dirty="0">
                <a:solidFill>
                  <a:schemeClr val="tx1">
                    <a:lumMod val="75000"/>
                    <a:lumOff val="25000"/>
                  </a:schemeClr>
                </a:solidFill>
              </a:rPr>
              <a:t>Oznacza to, że  </a:t>
            </a:r>
            <a:r>
              <a:rPr lang="pl-PL" sz="1200" u="sng" dirty="0">
                <a:solidFill>
                  <a:schemeClr val="tx1">
                    <a:lumMod val="75000"/>
                    <a:lumOff val="25000"/>
                  </a:schemeClr>
                </a:solidFill>
              </a:rPr>
              <a:t>jeśli stan funduszy UFK zmniejszy się ze względu na spadek wartości papierów wartościowych, w które ulokowane są jego środki, to zakład ubezpieczeń zwykle nie ponosi z tego tytułu konsekwencji. </a:t>
            </a:r>
          </a:p>
          <a:p>
            <a:pPr>
              <a:defRPr/>
            </a:pPr>
            <a:r>
              <a:rPr lang="pl-PL" sz="1200" dirty="0">
                <a:solidFill>
                  <a:schemeClr val="tx1">
                    <a:lumMod val="75000"/>
                    <a:lumOff val="25000"/>
                  </a:schemeClr>
                </a:solidFill>
              </a:rPr>
              <a:t>Ze względu na powiązanie komponentu inwestycyjnego z rynkiem kapitałowym, szansa na duży zysk jest równoważona przez ryzyko straty zainwestowanego kapitału.</a:t>
            </a:r>
          </a:p>
        </p:txBody>
      </p:sp>
      <p:pic>
        <p:nvPicPr>
          <p:cNvPr id="24" name="Picture 2" descr="Twoje Finanse: Zyskać bez zbędnego ryzyka">
            <a:extLst>
              <a:ext uri="{FF2B5EF4-FFF2-40B4-BE49-F238E27FC236}">
                <a16:creationId xmlns:a16="http://schemas.microsoft.com/office/drawing/2014/main" id="{4EC2D44E-24F8-44BD-B598-F43895C47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112" y="2058075"/>
            <a:ext cx="3294278" cy="2677657"/>
          </a:xfrm>
          <a:prstGeom prst="rect">
            <a:avLst/>
          </a:prstGeom>
          <a:noFill/>
          <a:extLst>
            <a:ext uri="{909E8E84-426E-40DD-AFC4-6F175D3DCCD1}">
              <a14:hiddenFill xmlns:a14="http://schemas.microsoft.com/office/drawing/2010/main">
                <a:solidFill>
                  <a:srgbClr val="FFFFFF"/>
                </a:solidFill>
              </a14:hiddenFill>
            </a:ext>
          </a:extLst>
        </p:spPr>
      </p:pic>
      <p:sp>
        <p:nvSpPr>
          <p:cNvPr id="25" name="pole tekstowe 24">
            <a:extLst>
              <a:ext uri="{FF2B5EF4-FFF2-40B4-BE49-F238E27FC236}">
                <a16:creationId xmlns:a16="http://schemas.microsoft.com/office/drawing/2014/main" id="{E604B0C9-C3BB-4C72-84B4-949739D5186D}"/>
              </a:ext>
            </a:extLst>
          </p:cNvPr>
          <p:cNvSpPr txBox="1"/>
          <p:nvPr/>
        </p:nvSpPr>
        <p:spPr>
          <a:xfrm>
            <a:off x="4815574" y="4731990"/>
            <a:ext cx="3428834" cy="338554"/>
          </a:xfrm>
          <a:prstGeom prst="rect">
            <a:avLst/>
          </a:prstGeom>
          <a:noFill/>
        </p:spPr>
        <p:txBody>
          <a:bodyPr wrap="square" rtlCol="0">
            <a:spAutoFit/>
          </a:bodyPr>
          <a:lstStyle/>
          <a:p>
            <a:r>
              <a:rPr lang="pl-PL" sz="800" dirty="0"/>
              <a:t>Źródło: Twoje Finanse: Zyskać bez zbędnego ryzyka, Kurier Lubelski, w ramach programu edukacji ekonomicznej finansowanego przez NBP</a:t>
            </a:r>
          </a:p>
        </p:txBody>
      </p:sp>
    </p:spTree>
    <p:extLst>
      <p:ext uri="{BB962C8B-B14F-4D97-AF65-F5344CB8AC3E}">
        <p14:creationId xmlns:p14="http://schemas.microsoft.com/office/powerpoint/2010/main" val="400537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3"/>
          </p:nvPr>
        </p:nvSpPr>
        <p:spPr>
          <a:xfrm>
            <a:off x="457199" y="1816397"/>
            <a:ext cx="3106689" cy="3131617"/>
          </a:xfrm>
        </p:spPr>
        <p:txBody>
          <a:bodyPr/>
          <a:lstStyle/>
          <a:p>
            <a:r>
              <a:rPr lang="pl-PL" sz="1700" dirty="0"/>
              <a:t>Skutki urazów często odczuwane są przez całe życie. Wypadki niejednokrotnie kończą się trwałym kalectwem, a nawet śmiercią. Dlatego warto skorzystać z rozwiązania, jakim jest NNW dla rolników.</a:t>
            </a:r>
          </a:p>
          <a:p>
            <a:pPr marL="0" indent="0">
              <a:buNone/>
            </a:pPr>
            <a:endParaRPr lang="pl-PL" sz="1700" dirty="0"/>
          </a:p>
          <a:p>
            <a:r>
              <a:rPr lang="pl-PL" sz="1700" dirty="0"/>
              <a:t>Wprawdzie liczba wypadków w rolnictwie spada, ale wciąż jest duża.</a:t>
            </a:r>
          </a:p>
        </p:txBody>
      </p:sp>
      <p:sp>
        <p:nvSpPr>
          <p:cNvPr id="7" name="Tytuł 6"/>
          <p:cNvSpPr>
            <a:spLocks noGrp="1"/>
          </p:cNvSpPr>
          <p:nvPr>
            <p:ph type="title"/>
          </p:nvPr>
        </p:nvSpPr>
        <p:spPr>
          <a:xfrm>
            <a:off x="457199" y="318572"/>
            <a:ext cx="5842993" cy="741010"/>
          </a:xfrm>
        </p:spPr>
        <p:txBody>
          <a:bodyPr/>
          <a:lstStyle/>
          <a:p>
            <a:r>
              <a:rPr lang="pl-PL" altLang="pl-PL" sz="2800" dirty="0"/>
              <a:t>Następstwa nieszczęśliwych wypadków</a:t>
            </a:r>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12</a:t>
            </a:fld>
            <a:endParaRPr lang="pl-PL" dirty="0"/>
          </a:p>
        </p:txBody>
      </p:sp>
      <p:sp>
        <p:nvSpPr>
          <p:cNvPr id="12" name="Prostokąt 11">
            <a:extLst>
              <a:ext uri="{FF2B5EF4-FFF2-40B4-BE49-F238E27FC236}">
                <a16:creationId xmlns:a16="http://schemas.microsoft.com/office/drawing/2014/main" id="{6888AA61-6467-4B34-90F5-DAF0547CFBEB}"/>
              </a:ext>
            </a:extLst>
          </p:cNvPr>
          <p:cNvSpPr/>
          <p:nvPr/>
        </p:nvSpPr>
        <p:spPr>
          <a:xfrm>
            <a:off x="6012160" y="3579862"/>
            <a:ext cx="1944216" cy="246221"/>
          </a:xfrm>
          <a:prstGeom prst="rect">
            <a:avLst/>
          </a:prstGeom>
        </p:spPr>
        <p:txBody>
          <a:bodyPr wrap="square">
            <a:spAutoFit/>
          </a:bodyPr>
          <a:lstStyle/>
          <a:p>
            <a:r>
              <a:rPr lang="pl-PL" sz="1000" dirty="0">
                <a:solidFill>
                  <a:schemeClr val="tx1">
                    <a:lumMod val="75000"/>
                    <a:lumOff val="25000"/>
                  </a:schemeClr>
                </a:solidFill>
              </a:rPr>
              <a:t>Źródło: KRUS </a:t>
            </a:r>
          </a:p>
        </p:txBody>
      </p:sp>
      <p:sp>
        <p:nvSpPr>
          <p:cNvPr id="15" name="Tytuł 1">
            <a:extLst>
              <a:ext uri="{FF2B5EF4-FFF2-40B4-BE49-F238E27FC236}">
                <a16:creationId xmlns:a16="http://schemas.microsoft.com/office/drawing/2014/main" id="{BBBF0B82-4FB7-4BE2-8E09-352861F84325}"/>
              </a:ext>
            </a:extLst>
          </p:cNvPr>
          <p:cNvSpPr txBox="1">
            <a:spLocks/>
          </p:cNvSpPr>
          <p:nvPr/>
        </p:nvSpPr>
        <p:spPr>
          <a:xfrm>
            <a:off x="1331640" y="1180793"/>
            <a:ext cx="7473090" cy="526861"/>
          </a:xfrm>
          <a:prstGeom prst="rect">
            <a:avLst/>
          </a:prstGeom>
          <a:solidFill>
            <a:srgbClr val="E6E7E9"/>
          </a:solidFill>
        </p:spPr>
        <p:txBody>
          <a:bodyPr vert="horz" wrap="square" lIns="72000" tIns="36000" rIns="72000" bIns="108000" rtlCol="0" anchor="t">
            <a:noAutofit/>
          </a:bodyPr>
          <a:lstStyle>
            <a:lvl1pPr algn="l" defTabSz="914400" rtl="0" eaLnBrk="1" latinLnBrk="0" hangingPunct="1">
              <a:spcBef>
                <a:spcPct val="0"/>
              </a:spcBef>
              <a:buNone/>
              <a:defRPr sz="3000" kern="1200">
                <a:solidFill>
                  <a:schemeClr val="tx1">
                    <a:lumMod val="75000"/>
                    <a:lumOff val="25000"/>
                  </a:schemeClr>
                </a:solidFill>
                <a:latin typeface="+mj-lt"/>
                <a:ea typeface="+mj-ea"/>
                <a:cs typeface="+mj-cs"/>
              </a:defRPr>
            </a:lvl1pPr>
          </a:lstStyle>
          <a:p>
            <a:pPr algn="r"/>
            <a:r>
              <a:rPr lang="pl-PL" sz="1900" b="1" dirty="0"/>
              <a:t>Rolnicy częściej niż inne grupy zawodowe są poszkodowani w wypadkach</a:t>
            </a:r>
            <a:endParaRPr lang="pl-PL" sz="1900" dirty="0"/>
          </a:p>
        </p:txBody>
      </p:sp>
      <p:pic>
        <p:nvPicPr>
          <p:cNvPr id="17" name="Obraz 16">
            <a:extLst>
              <a:ext uri="{FF2B5EF4-FFF2-40B4-BE49-F238E27FC236}">
                <a16:creationId xmlns:a16="http://schemas.microsoft.com/office/drawing/2014/main" id="{BD5CFDDD-84ED-44DD-B54A-1E4822E45B90}"/>
              </a:ext>
            </a:extLst>
          </p:cNvPr>
          <p:cNvPicPr>
            <a:picLocks noChangeAspect="1"/>
          </p:cNvPicPr>
          <p:nvPr/>
        </p:nvPicPr>
        <p:blipFill>
          <a:blip r:embed="rId3"/>
          <a:stretch>
            <a:fillRect/>
          </a:stretch>
        </p:blipFill>
        <p:spPr>
          <a:xfrm>
            <a:off x="3707904" y="1852100"/>
            <a:ext cx="5096826" cy="1682959"/>
          </a:xfrm>
          <a:prstGeom prst="rect">
            <a:avLst/>
          </a:prstGeom>
        </p:spPr>
      </p:pic>
      <p:sp>
        <p:nvSpPr>
          <p:cNvPr id="19" name="Przycisk akcji: Wideo 18">
            <a:hlinkClick r:id="rId4" highlightClick="1"/>
            <a:extLst>
              <a:ext uri="{FF2B5EF4-FFF2-40B4-BE49-F238E27FC236}">
                <a16:creationId xmlns:a16="http://schemas.microsoft.com/office/drawing/2014/main" id="{0FEEC913-FC71-4CEC-BFC3-4DBDBDA20D5C}"/>
              </a:ext>
            </a:extLst>
          </p:cNvPr>
          <p:cNvSpPr/>
          <p:nvPr/>
        </p:nvSpPr>
        <p:spPr>
          <a:xfrm>
            <a:off x="4572000" y="4034715"/>
            <a:ext cx="1331168" cy="841291"/>
          </a:xfrm>
          <a:prstGeom prst="actionButtonMovi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418725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43608" y="1059582"/>
            <a:ext cx="7704856" cy="669002"/>
          </a:xfrm>
        </p:spPr>
        <p:txBody>
          <a:bodyPr/>
          <a:lstStyle/>
          <a:p>
            <a:pPr marL="109728" indent="0">
              <a:buNone/>
            </a:pPr>
            <a:r>
              <a:rPr lang="pl-PL" sz="1800" dirty="0"/>
              <a:t>Ubezpieczenie  NNW zapewni świadczenie w sytuacji wystąpienia nieszczęśliwego wypadku. Wypadki takie mogą mieć miejsce m.in. w trakcie pracy, w domu czy podczas wakacji.</a:t>
            </a:r>
          </a:p>
        </p:txBody>
      </p:sp>
      <p:sp>
        <p:nvSpPr>
          <p:cNvPr id="7" name="Tytuł 6"/>
          <p:cNvSpPr>
            <a:spLocks noGrp="1"/>
          </p:cNvSpPr>
          <p:nvPr>
            <p:ph type="title"/>
          </p:nvPr>
        </p:nvSpPr>
        <p:spPr>
          <a:xfrm>
            <a:off x="457199" y="328820"/>
            <a:ext cx="8291265" cy="514738"/>
          </a:xfrm>
        </p:spPr>
        <p:txBody>
          <a:bodyPr/>
          <a:lstStyle/>
          <a:p>
            <a:r>
              <a:rPr lang="pl-PL" sz="2400" dirty="0"/>
              <a:t>Istota ubezpieczenia następstw nieszczęśliwych wypadków - NNW</a:t>
            </a:r>
            <a:endParaRPr lang="pl-PL" altLang="pl-PL" sz="2400" dirty="0"/>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13</a:t>
            </a:fld>
            <a:endParaRPr lang="pl-PL" dirty="0"/>
          </a:p>
        </p:txBody>
      </p:sp>
      <p:sp>
        <p:nvSpPr>
          <p:cNvPr id="12" name="Prostokąt 11">
            <a:extLst>
              <a:ext uri="{FF2B5EF4-FFF2-40B4-BE49-F238E27FC236}">
                <a16:creationId xmlns:a16="http://schemas.microsoft.com/office/drawing/2014/main" id="{6888AA61-6467-4B34-90F5-DAF0547CFBEB}"/>
              </a:ext>
            </a:extLst>
          </p:cNvPr>
          <p:cNvSpPr/>
          <p:nvPr/>
        </p:nvSpPr>
        <p:spPr>
          <a:xfrm>
            <a:off x="5292080" y="2355726"/>
            <a:ext cx="3456384" cy="2062103"/>
          </a:xfrm>
          <a:prstGeom prst="rect">
            <a:avLst/>
          </a:prstGeom>
          <a:solidFill>
            <a:srgbClr val="D2D3D5"/>
          </a:solidFill>
          <a:effectLst>
            <a:softEdge rad="12700"/>
          </a:effectLst>
        </p:spPr>
        <p:txBody>
          <a:bodyPr wrap="square">
            <a:spAutoFit/>
          </a:bodyPr>
          <a:lstStyle/>
          <a:p>
            <a:r>
              <a:rPr lang="pl-PL" sz="1600" b="1" dirty="0">
                <a:solidFill>
                  <a:schemeClr val="tx1">
                    <a:lumMod val="75000"/>
                    <a:lumOff val="25000"/>
                  </a:schemeClr>
                </a:solidFill>
              </a:rPr>
              <a:t>Szczegółowy zakres ubezpieczenia</a:t>
            </a:r>
            <a:r>
              <a:rPr lang="pl-PL" sz="1600" dirty="0">
                <a:solidFill>
                  <a:schemeClr val="tx1">
                    <a:lumMod val="75000"/>
                    <a:lumOff val="25000"/>
                  </a:schemeClr>
                </a:solidFill>
              </a:rPr>
              <a:t> określany jest w</a:t>
            </a:r>
            <a:r>
              <a:rPr lang="pl-PL" sz="1600" dirty="0">
                <a:solidFill>
                  <a:schemeClr val="tx1">
                    <a:lumMod val="75000"/>
                    <a:lumOff val="25000"/>
                  </a:schemeClr>
                </a:solidFill>
                <a:cs typeface="Lucida Sans Unicode" panose="020B0602030504020204" pitchFamily="34" charset="0"/>
              </a:rPr>
              <a:t> </a:t>
            </a:r>
            <a:r>
              <a:rPr lang="pl-PL" sz="1600" dirty="0">
                <a:solidFill>
                  <a:schemeClr val="tx1">
                    <a:lumMod val="75000"/>
                    <a:lumOff val="25000"/>
                  </a:schemeClr>
                </a:solidFill>
              </a:rPr>
              <a:t>zapisach umowy ubezpieczenia. Możesz w niej sprecyzować zarówno m.in. </a:t>
            </a:r>
            <a:r>
              <a:rPr lang="pl-PL" sz="1600" b="1" dirty="0">
                <a:solidFill>
                  <a:schemeClr val="tx1">
                    <a:lumMod val="75000"/>
                    <a:lumOff val="25000"/>
                  </a:schemeClr>
                </a:solidFill>
              </a:rPr>
              <a:t>rodzaj nieszczęśliwego wypadku</a:t>
            </a:r>
            <a:r>
              <a:rPr lang="pl-PL" sz="1600" dirty="0">
                <a:solidFill>
                  <a:schemeClr val="tx1">
                    <a:lumMod val="75000"/>
                    <a:lumOff val="25000"/>
                  </a:schemeClr>
                </a:solidFill>
              </a:rPr>
              <a:t> (np. wypadki komunikacyjne), jak i </a:t>
            </a:r>
            <a:r>
              <a:rPr lang="pl-PL" sz="1600" b="1" dirty="0">
                <a:solidFill>
                  <a:schemeClr val="tx1">
                    <a:lumMod val="75000"/>
                    <a:lumOff val="25000"/>
                  </a:schemeClr>
                </a:solidFill>
              </a:rPr>
              <a:t>rodzaj uszczerbku na zdrowiu</a:t>
            </a:r>
            <a:r>
              <a:rPr lang="pl-PL" sz="1600" dirty="0">
                <a:solidFill>
                  <a:schemeClr val="tx1">
                    <a:lumMod val="75000"/>
                    <a:lumOff val="25000"/>
                  </a:schemeClr>
                </a:solidFill>
              </a:rPr>
              <a:t> objętego ochroną (np. złamanie kości).</a:t>
            </a:r>
          </a:p>
        </p:txBody>
      </p:sp>
      <p:sp>
        <p:nvSpPr>
          <p:cNvPr id="25" name="pole tekstowe 24">
            <a:extLst>
              <a:ext uri="{FF2B5EF4-FFF2-40B4-BE49-F238E27FC236}">
                <a16:creationId xmlns:a16="http://schemas.microsoft.com/office/drawing/2014/main" id="{E604B0C9-C3BB-4C72-84B4-949739D5186D}"/>
              </a:ext>
            </a:extLst>
          </p:cNvPr>
          <p:cNvSpPr txBox="1"/>
          <p:nvPr/>
        </p:nvSpPr>
        <p:spPr>
          <a:xfrm>
            <a:off x="323528" y="3867894"/>
            <a:ext cx="3240360" cy="1015663"/>
          </a:xfrm>
          <a:prstGeom prst="rect">
            <a:avLst/>
          </a:prstGeom>
          <a:noFill/>
        </p:spPr>
        <p:txBody>
          <a:bodyPr wrap="square" rtlCol="0">
            <a:spAutoFit/>
          </a:bodyPr>
          <a:lstStyle/>
          <a:p>
            <a:pPr marL="109728" indent="0" algn="just">
              <a:buNone/>
            </a:pPr>
            <a:r>
              <a:rPr lang="pl-PL" sz="1200" dirty="0">
                <a:hlinkClick r:id="rId3"/>
              </a:rPr>
              <a:t>Warto przeczytać:</a:t>
            </a:r>
          </a:p>
          <a:p>
            <a:pPr marL="109728" indent="0" algn="just">
              <a:buNone/>
            </a:pPr>
            <a:r>
              <a:rPr lang="pl-PL" sz="1200" dirty="0">
                <a:hlinkClick r:id="rId3"/>
              </a:rPr>
              <a:t>https://nawypadekgdy.pl/zabezpieczenie-wypadek-pecha-najlepiej-sie-ubezpieczyc/</a:t>
            </a:r>
            <a:endParaRPr lang="pl-PL" sz="1200" dirty="0"/>
          </a:p>
          <a:p>
            <a:pPr marL="109728" indent="0" algn="just">
              <a:buNone/>
            </a:pPr>
            <a:r>
              <a:rPr lang="pl-PL" sz="1200" dirty="0">
                <a:hlinkClick r:id="rId4"/>
              </a:rPr>
              <a:t>https://nawypadekgdy.pl/nnw-jak-to-dziala-ubezpieczenie-nieobowiazkowe-ale-przydatne/</a:t>
            </a:r>
            <a:endParaRPr lang="pl-PL" sz="1200" dirty="0"/>
          </a:p>
        </p:txBody>
      </p:sp>
      <p:sp>
        <p:nvSpPr>
          <p:cNvPr id="10" name="Dymek mowy: owalny 9">
            <a:extLst>
              <a:ext uri="{FF2B5EF4-FFF2-40B4-BE49-F238E27FC236}">
                <a16:creationId xmlns:a16="http://schemas.microsoft.com/office/drawing/2014/main" id="{4C9C9A51-359E-41F9-92D7-129EA701BE6A}"/>
              </a:ext>
            </a:extLst>
          </p:cNvPr>
          <p:cNvSpPr/>
          <p:nvPr/>
        </p:nvSpPr>
        <p:spPr>
          <a:xfrm>
            <a:off x="251520" y="2283718"/>
            <a:ext cx="4536504" cy="1131199"/>
          </a:xfrm>
          <a:prstGeom prst="wedgeEllipseCallout">
            <a:avLst>
              <a:gd name="adj1" fmla="val -16966"/>
              <a:gd name="adj2" fmla="val -104746"/>
            </a:avLst>
          </a:prstGeom>
          <a:solidFill>
            <a:srgbClr val="B41C4F"/>
          </a:solidFill>
          <a:ln>
            <a:solidFill>
              <a:srgbClr val="B41C4F"/>
            </a:solidFill>
          </a:ln>
          <a:scene3d>
            <a:camera prst="orthographicFront">
              <a:rot lat="0" lon="10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pl-PL" sz="1400" b="1" dirty="0"/>
              <a:t>nieszczęśliwy wypadek jest rozumiany jako nagłe zdarzenie, którego przyczyna jest zewnętrzna (czyli np. nie zawał serca – przyczyna jest wówczas wewnętrzna)</a:t>
            </a:r>
            <a:endParaRPr lang="pl-PL" sz="1400" dirty="0"/>
          </a:p>
        </p:txBody>
      </p:sp>
    </p:spTree>
    <p:extLst>
      <p:ext uri="{BB962C8B-B14F-4D97-AF65-F5344CB8AC3E}">
        <p14:creationId xmlns:p14="http://schemas.microsoft.com/office/powerpoint/2010/main" val="41724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403648" y="1059582"/>
            <a:ext cx="7056784" cy="669002"/>
          </a:xfrm>
        </p:spPr>
        <p:txBody>
          <a:bodyPr/>
          <a:lstStyle/>
          <a:p>
            <a:pPr algn="l"/>
            <a:r>
              <a:rPr lang="pl-PL" sz="1600" dirty="0"/>
              <a:t>Świadczenie z tych ubezpieczeń jest wypłacane w przypadku zgonu lub uszczerbku na zdrowiu wskutek nieszczęśliwego wypadku.</a:t>
            </a:r>
          </a:p>
          <a:p>
            <a:pPr algn="l"/>
            <a:r>
              <a:rPr lang="pl-PL" sz="1600" dirty="0"/>
              <a:t>W ramach świadczenia często finansowany jest również sprzęt rehabilitacyjny.</a:t>
            </a:r>
          </a:p>
          <a:p>
            <a:pPr algn="l"/>
            <a:r>
              <a:rPr lang="pl-PL" sz="1600" dirty="0"/>
              <a:t>W przypadku śmierci ubezpieczonego lub 100 proc. uszczerbku na zdrowiu (np. całkowita utrata wzroku lub słuchu) wypłacana jest pełna suma ubezpieczenia. Natomiast gdy dochodzi do częściowego uszczerbku na zdrowiu </a:t>
            </a:r>
            <a:r>
              <a:rPr lang="pl-PL" sz="1600" b="1" dirty="0"/>
              <a:t>ubezpieczony</a:t>
            </a:r>
            <a:r>
              <a:rPr lang="pl-PL" sz="1600" dirty="0"/>
              <a:t> otrzymuje określony wcześniej procent sumy ubezpieczenia.</a:t>
            </a:r>
          </a:p>
          <a:p>
            <a:pPr algn="l"/>
            <a:r>
              <a:rPr lang="pl-PL" sz="1600" dirty="0"/>
              <a:t>Przykład: suma ubezpieczenia 100 000 zł, 40% uszczerbku na zdrowiu (utrata oka) – odszkodowanie: 40% x 100 000 zł = 40 000 zł</a:t>
            </a:r>
          </a:p>
        </p:txBody>
      </p:sp>
      <p:sp>
        <p:nvSpPr>
          <p:cNvPr id="5" name="Symbol zastępczy zawartości 4"/>
          <p:cNvSpPr>
            <a:spLocks noGrp="1"/>
          </p:cNvSpPr>
          <p:nvPr>
            <p:ph idx="15"/>
          </p:nvPr>
        </p:nvSpPr>
        <p:spPr>
          <a:xfrm>
            <a:off x="107504" y="3651869"/>
            <a:ext cx="6192688" cy="1115393"/>
          </a:xfrm>
          <a:solidFill>
            <a:srgbClr val="B41C4F"/>
          </a:solidFill>
        </p:spPr>
        <p:txBody>
          <a:bodyPr/>
          <a:lstStyle/>
          <a:p>
            <a:pPr marL="0" indent="0">
              <a:buNone/>
            </a:pPr>
            <a:r>
              <a:rPr lang="pl-PL" sz="2000" dirty="0"/>
              <a:t>Niska suma ubezpieczenia nie zapewni ochrony na odpowiednim poziomie. </a:t>
            </a:r>
          </a:p>
          <a:p>
            <a:pPr marL="0" indent="0">
              <a:buNone/>
            </a:pPr>
            <a:r>
              <a:rPr lang="pl-PL" sz="1400" dirty="0"/>
              <a:t>Np. przy sumie ubezpieczenia 5000 zł świadczenie za utratę oka wyniesie 2.000 zł</a:t>
            </a:r>
          </a:p>
        </p:txBody>
      </p:sp>
      <p:sp>
        <p:nvSpPr>
          <p:cNvPr id="7" name="Tytuł 6"/>
          <p:cNvSpPr>
            <a:spLocks noGrp="1"/>
          </p:cNvSpPr>
          <p:nvPr>
            <p:ph type="title"/>
          </p:nvPr>
        </p:nvSpPr>
        <p:spPr>
          <a:xfrm>
            <a:off x="457199" y="318572"/>
            <a:ext cx="8291265" cy="669002"/>
          </a:xfrm>
        </p:spPr>
        <p:txBody>
          <a:bodyPr/>
          <a:lstStyle/>
          <a:p>
            <a:r>
              <a:rPr lang="pl-PL" sz="2800" dirty="0"/>
              <a:t>Wysokość świadczenia w razie nieszczęśliwego wypadku</a:t>
            </a:r>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14</a:t>
            </a:fld>
            <a:endParaRPr lang="pl-PL" dirty="0"/>
          </a:p>
        </p:txBody>
      </p:sp>
    </p:spTree>
    <p:extLst>
      <p:ext uri="{BB962C8B-B14F-4D97-AF65-F5344CB8AC3E}">
        <p14:creationId xmlns:p14="http://schemas.microsoft.com/office/powerpoint/2010/main" val="287343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5"/>
          <p:cNvSpPr txBox="1">
            <a:spLocks/>
          </p:cNvSpPr>
          <p:nvPr/>
        </p:nvSpPr>
        <p:spPr>
          <a:xfrm>
            <a:off x="457200" y="339273"/>
            <a:ext cx="2674640" cy="576293"/>
          </a:xfrm>
          <a:prstGeom prst="rect">
            <a:avLst/>
          </a:prstGeom>
          <a:solidFill>
            <a:srgbClr val="E6E7E9"/>
          </a:solidFill>
        </p:spPr>
        <p:txBody>
          <a:bodyPr vert="horz" wrap="square" lIns="72000" tIns="36000" rIns="72000" bIns="108000" rtlCol="0" anchor="t">
            <a:spAutoFit/>
          </a:bodyPr>
          <a:lstStyle>
            <a:lvl1pPr algn="l" defTabSz="914400" rtl="0" eaLnBrk="1" latinLnBrk="0" hangingPunct="1">
              <a:spcBef>
                <a:spcPct val="0"/>
              </a:spcBef>
              <a:buNone/>
              <a:defRPr sz="3000" kern="1200">
                <a:solidFill>
                  <a:schemeClr val="tx1">
                    <a:lumMod val="75000"/>
                    <a:lumOff val="25000"/>
                  </a:schemeClr>
                </a:solidFill>
                <a:latin typeface="+mj-lt"/>
                <a:ea typeface="+mj-ea"/>
                <a:cs typeface="+mj-cs"/>
              </a:defRPr>
            </a:lvl1pPr>
          </a:lstStyle>
          <a:p>
            <a:r>
              <a:rPr lang="pl-PL" sz="2800" dirty="0"/>
              <a:t>To nie wszystko…</a:t>
            </a:r>
            <a:endParaRPr lang="pl-PL" altLang="pl-PL" sz="1800" dirty="0">
              <a:latin typeface="+mn-lt"/>
            </a:endParaRPr>
          </a:p>
        </p:txBody>
      </p:sp>
      <p:sp>
        <p:nvSpPr>
          <p:cNvPr id="3" name="Symbol zastępczy numeru slajdu 2"/>
          <p:cNvSpPr>
            <a:spLocks noGrp="1"/>
          </p:cNvSpPr>
          <p:nvPr>
            <p:ph type="sldNum" sz="quarter" idx="12"/>
          </p:nvPr>
        </p:nvSpPr>
        <p:spPr>
          <a:xfrm>
            <a:off x="7596336" y="4767263"/>
            <a:ext cx="1259160" cy="273844"/>
          </a:xfrm>
        </p:spPr>
        <p:txBody>
          <a:bodyPr/>
          <a:lstStyle/>
          <a:p>
            <a:fld id="{CF567F1F-167A-4A9C-A046-3C347B49A1AC}" type="slidenum">
              <a:rPr lang="pl-PL" smtClean="0"/>
              <a:pPr/>
              <a:t>15</a:t>
            </a:fld>
            <a:endParaRPr lang="pl-PL" dirty="0"/>
          </a:p>
        </p:txBody>
      </p:sp>
      <p:sp>
        <p:nvSpPr>
          <p:cNvPr id="27" name="Symbol zastępczy zawartości 2">
            <a:extLst>
              <a:ext uri="{FF2B5EF4-FFF2-40B4-BE49-F238E27FC236}">
                <a16:creationId xmlns:a16="http://schemas.microsoft.com/office/drawing/2014/main" id="{72CE2649-A5BD-4B21-B339-9FA760DB8500}"/>
              </a:ext>
            </a:extLst>
          </p:cNvPr>
          <p:cNvSpPr>
            <a:spLocks noGrp="1"/>
          </p:cNvSpPr>
          <p:nvPr>
            <p:ph idx="1"/>
          </p:nvPr>
        </p:nvSpPr>
        <p:spPr>
          <a:xfrm>
            <a:off x="395536" y="1419622"/>
            <a:ext cx="7992888" cy="3247205"/>
          </a:xfrm>
        </p:spPr>
        <p:txBody>
          <a:bodyPr>
            <a:noAutofit/>
          </a:bodyPr>
          <a:lstStyle/>
          <a:p>
            <a:pPr algn="l"/>
            <a:r>
              <a:rPr lang="pl-PL" dirty="0"/>
              <a:t>Ważną grupą ubezpieczeń osobowych są też ubezpieczenia zdrowotne, które coraz częściej stanowią alternatywę do publicznej ochrony zdrowia. Zapewniają one szybszy i bardziej komfortowy dostęp do świadczeń medycznych. W zależności od zakresu mogą obejmować także świadczenia pielęgnacyjne, rehabilitacyjne czy związane z leczeniem w prywatnych placówkach szpitalnych</a:t>
            </a:r>
          </a:p>
          <a:p>
            <a:pPr lvl="1" algn="l"/>
            <a:r>
              <a:rPr lang="pl-PL" dirty="0"/>
              <a:t>Przeczytaj więcej </a:t>
            </a:r>
            <a:r>
              <a:rPr lang="pl-PL" dirty="0">
                <a:hlinkClick r:id="rId3"/>
              </a:rPr>
              <a:t>https://nawypadekgdy.pl/co-powinienes-wiedziec-kupujac-ubezpieczenie-zdrowotne/</a:t>
            </a:r>
            <a:endParaRPr lang="pl-PL" dirty="0"/>
          </a:p>
          <a:p>
            <a:pPr lvl="1" algn="l"/>
            <a:endParaRPr lang="pl-PL" dirty="0"/>
          </a:p>
          <a:p>
            <a:pPr algn="l"/>
            <a:r>
              <a:rPr lang="pl-PL" dirty="0"/>
              <a:t>Coraz powszechniejsze są też ubezpieczenia kosztów leczenia za granicą (KL). W ramach systemu powszechnego korzystać możemy z karty EKUZ, która potwierdza prawo do korzystania na koszt NFZ z niezbędnych świad­czeń zdrowotnych w czasie tymczasowego po­bytu na terenie innego państwa członkowskiego UE, jednak dostęp do świadczeń jest ograniczony i Polacy coraz chętniej wykupują ubezpieczenie kosztów leczenia, które umożliwia szeroki dostęp do świadczeń i leków za granicą. </a:t>
            </a:r>
          </a:p>
          <a:p>
            <a:pPr algn="l"/>
            <a:r>
              <a:rPr lang="pl-PL" dirty="0"/>
              <a:t>Przeczytaj: </a:t>
            </a:r>
            <a:r>
              <a:rPr lang="pl-PL" u="sng" dirty="0">
                <a:hlinkClick r:id="rId4"/>
              </a:rPr>
              <a:t>https://nawypadekgdy.pl/ubezpieczenie-turystyczne-warto-wykupic/</a:t>
            </a:r>
            <a:endParaRPr lang="pl-PL" dirty="0"/>
          </a:p>
        </p:txBody>
      </p:sp>
    </p:spTree>
    <p:extLst>
      <p:ext uri="{BB962C8B-B14F-4D97-AF65-F5344CB8AC3E}">
        <p14:creationId xmlns:p14="http://schemas.microsoft.com/office/powerpoint/2010/main" val="235723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p:cNvSpPr>
            <a:spLocks noGrp="1"/>
          </p:cNvSpPr>
          <p:nvPr>
            <p:ph idx="13"/>
          </p:nvPr>
        </p:nvSpPr>
        <p:spPr>
          <a:xfrm>
            <a:off x="1547664" y="1995488"/>
            <a:ext cx="5112568" cy="2016422"/>
          </a:xfrm>
        </p:spPr>
        <p:txBody>
          <a:bodyPr anchor="ctr"/>
          <a:lstStyle/>
          <a:p>
            <a:pPr marL="87313" eaLnBrk="0" hangingPunct="0"/>
            <a:r>
              <a:rPr lang="pl-PL" sz="1600" dirty="0"/>
              <a:t>Materiały przygotowane we współpracy z</a:t>
            </a:r>
          </a:p>
          <a:p>
            <a:pPr marL="87313" eaLnBrk="0" hangingPunct="0"/>
            <a:r>
              <a:rPr lang="pl-PL" sz="2000" b="1" dirty="0">
                <a:solidFill>
                  <a:srgbClr val="86153A"/>
                </a:solidFill>
              </a:rPr>
              <a:t>Polską Izbą Ubezpieczeń </a:t>
            </a:r>
          </a:p>
          <a:p>
            <a:pPr marL="87313">
              <a:buNone/>
            </a:pPr>
            <a:endParaRPr lang="pl-PL" sz="600" dirty="0"/>
          </a:p>
        </p:txBody>
      </p:sp>
      <p:sp>
        <p:nvSpPr>
          <p:cNvPr id="10" name="Symbol zastępczy zawartości 8"/>
          <p:cNvSpPr txBox="1">
            <a:spLocks/>
          </p:cNvSpPr>
          <p:nvPr/>
        </p:nvSpPr>
        <p:spPr>
          <a:xfrm>
            <a:off x="510940" y="4371950"/>
            <a:ext cx="6984577" cy="648072"/>
          </a:xfrm>
          <a:prstGeom prst="roundRect">
            <a:avLst>
              <a:gd name="adj" fmla="val 6279"/>
            </a:avLst>
          </a:prstGeom>
          <a:noFill/>
          <a:effectLst/>
        </p:spPr>
        <p:txBody>
          <a:bodyPr vert="horz" lIns="91440" tIns="45720" rIns="91440" bIns="45720" rtlCol="0">
            <a:noAutofit/>
          </a:bodyPr>
          <a:lstStyle>
            <a:lvl1pPr marL="0" indent="0" algn="l" defTabSz="914400" rtl="0" eaLnBrk="1" latinLnBrk="0" hangingPunct="1">
              <a:spcBef>
                <a:spcPts val="300"/>
              </a:spcBef>
              <a:buClr>
                <a:srgbClr val="86153A"/>
              </a:buClr>
              <a:buFont typeface="Arial" panose="020B0604020202020204" pitchFamily="34" charset="0"/>
              <a:buNone/>
              <a:defRPr sz="1200" b="0" kern="1200">
                <a:solidFill>
                  <a:schemeClr val="tx1">
                    <a:lumMod val="75000"/>
                    <a:lumOff val="25000"/>
                  </a:schemeClr>
                </a:solidFill>
                <a:latin typeface="+mn-lt"/>
                <a:ea typeface="+mn-ea"/>
                <a:cs typeface="+mn-cs"/>
              </a:defRPr>
            </a:lvl1pPr>
            <a:lvl2pPr marL="87313" indent="0" algn="l" defTabSz="914400" rtl="0" eaLnBrk="1" latinLnBrk="0" hangingPunct="1">
              <a:spcBef>
                <a:spcPts val="300"/>
              </a:spcBef>
              <a:buClr>
                <a:srgbClr val="86153A"/>
              </a:buClr>
              <a:buFont typeface="Arial" panose="020B0604020202020204" pitchFamily="34" charset="0"/>
              <a:buNone/>
              <a:defRPr sz="1200" b="0" kern="1200">
                <a:solidFill>
                  <a:schemeClr val="tx1">
                    <a:lumMod val="75000"/>
                    <a:lumOff val="25000"/>
                  </a:schemeClr>
                </a:solidFill>
                <a:latin typeface="+mn-lt"/>
                <a:ea typeface="+mn-ea"/>
                <a:cs typeface="+mn-cs"/>
              </a:defRPr>
            </a:lvl2pPr>
            <a:lvl3pPr marL="182562" indent="0" algn="l" defTabSz="914400" rtl="0" eaLnBrk="1" latinLnBrk="0" hangingPunct="1">
              <a:spcBef>
                <a:spcPts val="300"/>
              </a:spcBef>
              <a:buClr>
                <a:srgbClr val="86153A"/>
              </a:buClr>
              <a:buFont typeface="Arial" panose="020B0604020202020204" pitchFamily="34" charset="0"/>
              <a:buNone/>
              <a:defRPr sz="1200" b="0" kern="1200">
                <a:solidFill>
                  <a:schemeClr val="tx1">
                    <a:lumMod val="75000"/>
                    <a:lumOff val="25000"/>
                  </a:schemeClr>
                </a:solidFill>
                <a:latin typeface="+mn-lt"/>
                <a:ea typeface="+mn-ea"/>
                <a:cs typeface="+mn-cs"/>
              </a:defRPr>
            </a:lvl3pPr>
            <a:lvl4pPr marL="269875" indent="0" algn="l" defTabSz="914400" rtl="0" eaLnBrk="1" latinLnBrk="0" hangingPunct="1">
              <a:spcBef>
                <a:spcPts val="300"/>
              </a:spcBef>
              <a:buClr>
                <a:srgbClr val="86153A"/>
              </a:buClr>
              <a:buFont typeface="Arial" panose="020B0604020202020204" pitchFamily="34" charset="0"/>
              <a:buNone/>
              <a:defRPr sz="1200" b="0" kern="1200">
                <a:solidFill>
                  <a:schemeClr val="tx1">
                    <a:lumMod val="75000"/>
                    <a:lumOff val="25000"/>
                  </a:schemeClr>
                </a:solidFill>
                <a:latin typeface="+mn-lt"/>
                <a:ea typeface="+mn-ea"/>
                <a:cs typeface="+mn-cs"/>
              </a:defRPr>
            </a:lvl4pPr>
            <a:lvl5pPr marL="358775" indent="0" algn="l" defTabSz="914400" rtl="0" eaLnBrk="1" latinLnBrk="0" hangingPunct="1">
              <a:spcBef>
                <a:spcPts val="300"/>
              </a:spcBef>
              <a:buClr>
                <a:srgbClr val="86153A"/>
              </a:buClr>
              <a:buFont typeface="Arial" panose="020B0604020202020204" pitchFamily="34" charset="0"/>
              <a:buNone/>
              <a:defRPr sz="1200" b="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pl-PL" sz="900" dirty="0"/>
          </a:p>
        </p:txBody>
      </p:sp>
    </p:spTree>
    <p:extLst>
      <p:ext uri="{BB962C8B-B14F-4D97-AF65-F5344CB8AC3E}">
        <p14:creationId xmlns:p14="http://schemas.microsoft.com/office/powerpoint/2010/main" val="78718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3"/>
          </p:nvPr>
        </p:nvSpPr>
        <p:spPr>
          <a:xfrm>
            <a:off x="6373172" y="843558"/>
            <a:ext cx="2633374" cy="3600400"/>
          </a:xfrm>
        </p:spPr>
        <p:txBody>
          <a:bodyPr/>
          <a:lstStyle/>
          <a:p>
            <a:pPr marL="0" indent="0">
              <a:lnSpc>
                <a:spcPct val="80000"/>
              </a:lnSpc>
              <a:buClr>
                <a:srgbClr val="A53010"/>
              </a:buClr>
              <a:buNone/>
            </a:pPr>
            <a:r>
              <a:rPr lang="pl-PL" altLang="pl-PL" b="1" dirty="0"/>
              <a:t>Zgodnie z Kodeksem Cywilnym ubezpieczenia osobowe</a:t>
            </a:r>
          </a:p>
          <a:p>
            <a:pPr marL="0" indent="0">
              <a:lnSpc>
                <a:spcPct val="80000"/>
              </a:lnSpc>
              <a:buClr>
                <a:srgbClr val="A53010"/>
              </a:buClr>
              <a:buNone/>
            </a:pPr>
            <a:endParaRPr lang="pl-PL" altLang="pl-PL" b="1" dirty="0"/>
          </a:p>
          <a:p>
            <a:pPr lvl="1">
              <a:lnSpc>
                <a:spcPct val="80000"/>
              </a:lnSpc>
              <a:buClr>
                <a:srgbClr val="A53010"/>
              </a:buClr>
            </a:pPr>
            <a:r>
              <a:rPr lang="pl-PL" altLang="pl-PL" dirty="0"/>
              <a:t>obejmują zakresem dobra osobiste człowieka. Ubezpieczenie osobowe może w szczególności dotyczyć:</a:t>
            </a:r>
          </a:p>
          <a:p>
            <a:pPr lvl="4">
              <a:lnSpc>
                <a:spcPct val="80000"/>
              </a:lnSpc>
              <a:spcBef>
                <a:spcPts val="1000"/>
              </a:spcBef>
              <a:buClr>
                <a:srgbClr val="A53010"/>
              </a:buClr>
            </a:pPr>
            <a:r>
              <a:rPr lang="pl-PL" altLang="pl-PL" dirty="0"/>
              <a:t>przy ubezpieczeniu na życie – śmierci osoby ubezpieczonej lub dożycia przez nią oznaczonego wieku,</a:t>
            </a:r>
          </a:p>
          <a:p>
            <a:pPr lvl="4">
              <a:lnSpc>
                <a:spcPct val="80000"/>
              </a:lnSpc>
              <a:spcBef>
                <a:spcPts val="1000"/>
              </a:spcBef>
              <a:buClr>
                <a:srgbClr val="A53010"/>
              </a:buClr>
            </a:pPr>
            <a:r>
              <a:rPr lang="pl-PL" altLang="pl-PL" dirty="0"/>
              <a:t>przy ubezpieczeniu następstw nieszczęśliwych wypadków – uszkodzenia ciała, rozstroju zdrowia lub śmierci wskutek nieszczęśliwego wypadku,</a:t>
            </a:r>
          </a:p>
          <a:p>
            <a:pPr lvl="1">
              <a:buClr>
                <a:srgbClr val="A53010"/>
              </a:buClr>
            </a:pPr>
            <a:r>
              <a:rPr lang="pl-PL" altLang="pl-PL" dirty="0"/>
              <a:t>świadczenie z tytułu ubezpieczenia osobowego polega na zapłacie umówionej sumy pieniężnej, renty lub innego świadczenia (z reguły z góry określonego w umowie)</a:t>
            </a:r>
          </a:p>
          <a:p>
            <a:pPr marL="263525" indent="-171450">
              <a:defRPr/>
            </a:pPr>
            <a:endParaRPr lang="pl-PL" dirty="0"/>
          </a:p>
          <a:p>
            <a:endParaRPr lang="pl-PL" dirty="0"/>
          </a:p>
        </p:txBody>
      </p:sp>
      <p:sp>
        <p:nvSpPr>
          <p:cNvPr id="10" name="Tytuł 9"/>
          <p:cNvSpPr>
            <a:spLocks noGrp="1"/>
          </p:cNvSpPr>
          <p:nvPr>
            <p:ph type="title"/>
          </p:nvPr>
        </p:nvSpPr>
        <p:spPr>
          <a:xfrm>
            <a:off x="457200" y="267494"/>
            <a:ext cx="3898776" cy="607071"/>
          </a:xfrm>
        </p:spPr>
        <p:txBody>
          <a:bodyPr/>
          <a:lstStyle/>
          <a:p>
            <a:r>
              <a:rPr lang="pl-PL" altLang="pl-PL" dirty="0">
                <a:latin typeface="+mn-lt"/>
              </a:rPr>
              <a:t>Ubezpieczenia osobowe</a:t>
            </a:r>
            <a:endParaRPr lang="pl-PL" dirty="0">
              <a:latin typeface="+mn-lt"/>
            </a:endParaRPr>
          </a:p>
        </p:txBody>
      </p:sp>
      <p:sp>
        <p:nvSpPr>
          <p:cNvPr id="2" name="Symbol zastępczy numeru slajdu 1"/>
          <p:cNvSpPr>
            <a:spLocks noGrp="1"/>
          </p:cNvSpPr>
          <p:nvPr>
            <p:ph type="sldNum" sz="quarter" idx="12"/>
          </p:nvPr>
        </p:nvSpPr>
        <p:spPr>
          <a:xfrm>
            <a:off x="8028384" y="4731990"/>
            <a:ext cx="755104" cy="309619"/>
          </a:xfrm>
        </p:spPr>
        <p:txBody>
          <a:bodyPr/>
          <a:lstStyle/>
          <a:p>
            <a:fld id="{CF567F1F-167A-4A9C-A046-3C347B49A1AC}" type="slidenum">
              <a:rPr lang="pl-PL" smtClean="0"/>
              <a:pPr/>
              <a:t>2</a:t>
            </a:fld>
            <a:endParaRPr lang="pl-PL" dirty="0"/>
          </a:p>
        </p:txBody>
      </p:sp>
      <p:grpSp>
        <p:nvGrpSpPr>
          <p:cNvPr id="8" name="Organization Chart 2">
            <a:extLst>
              <a:ext uri="{FF2B5EF4-FFF2-40B4-BE49-F238E27FC236}">
                <a16:creationId xmlns:a16="http://schemas.microsoft.com/office/drawing/2014/main" id="{A53ED585-5E2C-464F-87B0-67F61EDADCFB}"/>
              </a:ext>
            </a:extLst>
          </p:cNvPr>
          <p:cNvGrpSpPr>
            <a:grpSpLocks noChangeAspect="1"/>
          </p:cNvGrpSpPr>
          <p:nvPr/>
        </p:nvGrpSpPr>
        <p:grpSpPr bwMode="auto">
          <a:xfrm>
            <a:off x="323528" y="987574"/>
            <a:ext cx="5832648" cy="2741053"/>
            <a:chOff x="432" y="2487"/>
            <a:chExt cx="4891" cy="1508"/>
          </a:xfrm>
        </p:grpSpPr>
        <p:sp>
          <p:nvSpPr>
            <p:cNvPr id="9" name="AutoShape 3">
              <a:extLst>
                <a:ext uri="{FF2B5EF4-FFF2-40B4-BE49-F238E27FC236}">
                  <a16:creationId xmlns:a16="http://schemas.microsoft.com/office/drawing/2014/main" id="{11B85044-DAE7-4D77-9172-3CA44BDA021B}"/>
                </a:ext>
              </a:extLst>
            </p:cNvPr>
            <p:cNvSpPr>
              <a:spLocks noChangeAspect="1" noChangeArrowheads="1" noTextEdit="1"/>
            </p:cNvSpPr>
            <p:nvPr/>
          </p:nvSpPr>
          <p:spPr bwMode="auto">
            <a:xfrm>
              <a:off x="432" y="2487"/>
              <a:ext cx="4891"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cxnSp>
          <p:nvCxnSpPr>
            <p:cNvPr id="11" name="_s3076">
              <a:extLst>
                <a:ext uri="{FF2B5EF4-FFF2-40B4-BE49-F238E27FC236}">
                  <a16:creationId xmlns:a16="http://schemas.microsoft.com/office/drawing/2014/main" id="{F0BF0E93-7828-4E8F-A81B-3D549509563B}"/>
                </a:ext>
              </a:extLst>
            </p:cNvPr>
            <p:cNvCxnSpPr>
              <a:cxnSpLocks noChangeShapeType="1"/>
            </p:cNvCxnSpPr>
            <p:nvPr/>
          </p:nvCxnSpPr>
          <p:spPr bwMode="auto">
            <a:xfrm rot="5400000" flipH="1">
              <a:off x="4525" y="3175"/>
              <a:ext cx="233" cy="518"/>
            </a:xfrm>
            <a:prstGeom prst="bentConnector3">
              <a:avLst>
                <a:gd name="adj1" fmla="val 18462"/>
              </a:avLst>
            </a:prstGeom>
            <a:noFill/>
            <a:ln w="28575">
              <a:solidFill>
                <a:schemeClr val="tx1">
                  <a:lumMod val="75000"/>
                  <a:lumOff val="25000"/>
                </a:schemeClr>
              </a:solidFill>
              <a:miter lim="800000"/>
              <a:headEnd/>
              <a:tailEnd/>
            </a:ln>
            <a:extLst>
              <a:ext uri="{909E8E84-426E-40DD-AFC4-6F175D3DCCD1}">
                <a14:hiddenFill xmlns:a14="http://schemas.microsoft.com/office/drawing/2010/main">
                  <a:noFill/>
                </a14:hiddenFill>
              </a:ext>
            </a:extLst>
          </p:spPr>
        </p:cxnSp>
        <p:cxnSp>
          <p:nvCxnSpPr>
            <p:cNvPr id="12" name="_s3077">
              <a:extLst>
                <a:ext uri="{FF2B5EF4-FFF2-40B4-BE49-F238E27FC236}">
                  <a16:creationId xmlns:a16="http://schemas.microsoft.com/office/drawing/2014/main" id="{1C75DC4B-AB69-44B2-A99D-70A835DBFB01}"/>
                </a:ext>
              </a:extLst>
            </p:cNvPr>
            <p:cNvCxnSpPr>
              <a:cxnSpLocks noChangeShapeType="1"/>
            </p:cNvCxnSpPr>
            <p:nvPr/>
          </p:nvCxnSpPr>
          <p:spPr bwMode="auto">
            <a:xfrm rot="16200000">
              <a:off x="4025" y="3210"/>
              <a:ext cx="233" cy="489"/>
            </a:xfrm>
            <a:prstGeom prst="bentConnector3">
              <a:avLst>
                <a:gd name="adj1" fmla="val 27850"/>
              </a:avLst>
            </a:prstGeom>
            <a:noFill/>
            <a:ln w="28575">
              <a:solidFill>
                <a:schemeClr val="tx1">
                  <a:lumMod val="75000"/>
                  <a:lumOff val="25000"/>
                </a:schemeClr>
              </a:solidFill>
              <a:miter lim="800000"/>
              <a:headEnd/>
              <a:tailEnd/>
            </a:ln>
            <a:extLst>
              <a:ext uri="{909E8E84-426E-40DD-AFC4-6F175D3DCCD1}">
                <a14:hiddenFill xmlns:a14="http://schemas.microsoft.com/office/drawing/2010/main">
                  <a:noFill/>
                </a14:hiddenFill>
              </a:ext>
            </a:extLst>
          </p:spPr>
        </p:cxnSp>
        <p:cxnSp>
          <p:nvCxnSpPr>
            <p:cNvPr id="13" name="_s3078">
              <a:extLst>
                <a:ext uri="{FF2B5EF4-FFF2-40B4-BE49-F238E27FC236}">
                  <a16:creationId xmlns:a16="http://schemas.microsoft.com/office/drawing/2014/main" id="{C44CD785-5879-478F-89C9-DB854B0EDDDB}"/>
                </a:ext>
              </a:extLst>
            </p:cNvPr>
            <p:cNvCxnSpPr>
              <a:cxnSpLocks noChangeShapeType="1"/>
              <a:stCxn id="23" idx="0"/>
              <a:endCxn id="19" idx="2"/>
            </p:cNvCxnSpPr>
            <p:nvPr/>
          </p:nvCxnSpPr>
          <p:spPr bwMode="auto">
            <a:xfrm rot="16200000" flipV="1">
              <a:off x="2271" y="2929"/>
              <a:ext cx="233" cy="1008"/>
            </a:xfrm>
            <a:prstGeom prst="bentConnector3">
              <a:avLst>
                <a:gd name="adj1" fmla="val 21838"/>
              </a:avLst>
            </a:prstGeom>
            <a:noFill/>
            <a:ln w="28575">
              <a:solidFill>
                <a:schemeClr val="tx1">
                  <a:lumMod val="75000"/>
                  <a:lumOff val="25000"/>
                </a:schemeClr>
              </a:solidFill>
              <a:miter lim="800000"/>
              <a:headEnd/>
              <a:tailEnd/>
            </a:ln>
            <a:extLst>
              <a:ext uri="{909E8E84-426E-40DD-AFC4-6F175D3DCCD1}">
                <a14:hiddenFill xmlns:a14="http://schemas.microsoft.com/office/drawing/2010/main">
                  <a:noFill/>
                </a14:hiddenFill>
              </a:ext>
            </a:extLst>
          </p:spPr>
        </p:cxnSp>
        <p:cxnSp>
          <p:nvCxnSpPr>
            <p:cNvPr id="14" name="_s3079">
              <a:extLst>
                <a:ext uri="{FF2B5EF4-FFF2-40B4-BE49-F238E27FC236}">
                  <a16:creationId xmlns:a16="http://schemas.microsoft.com/office/drawing/2014/main" id="{4AD0B854-AFC5-4AC7-977A-B208070130AF}"/>
                </a:ext>
              </a:extLst>
            </p:cNvPr>
            <p:cNvCxnSpPr>
              <a:cxnSpLocks noChangeShapeType="1"/>
            </p:cNvCxnSpPr>
            <p:nvPr/>
          </p:nvCxnSpPr>
          <p:spPr bwMode="auto">
            <a:xfrm rot="5400000" flipH="1" flipV="1">
              <a:off x="1771" y="3427"/>
              <a:ext cx="233" cy="13"/>
            </a:xfrm>
            <a:prstGeom prst="bentConnector3">
              <a:avLst>
                <a:gd name="adj1" fmla="val 50000"/>
              </a:avLst>
            </a:prstGeom>
            <a:noFill/>
            <a:ln w="28575">
              <a:solidFill>
                <a:schemeClr val="tx1">
                  <a:lumMod val="75000"/>
                  <a:lumOff val="25000"/>
                </a:schemeClr>
              </a:solidFill>
              <a:miter lim="800000"/>
              <a:headEnd/>
              <a:tailEnd/>
            </a:ln>
            <a:extLst>
              <a:ext uri="{909E8E84-426E-40DD-AFC4-6F175D3DCCD1}">
                <a14:hiddenFill xmlns:a14="http://schemas.microsoft.com/office/drawing/2010/main">
                  <a:noFill/>
                </a14:hiddenFill>
              </a:ext>
            </a:extLst>
          </p:spPr>
        </p:cxnSp>
        <p:cxnSp>
          <p:nvCxnSpPr>
            <p:cNvPr id="15" name="_s3080">
              <a:extLst>
                <a:ext uri="{FF2B5EF4-FFF2-40B4-BE49-F238E27FC236}">
                  <a16:creationId xmlns:a16="http://schemas.microsoft.com/office/drawing/2014/main" id="{39FE9DEA-7818-4BFE-829B-348A870E2A3B}"/>
                </a:ext>
              </a:extLst>
            </p:cNvPr>
            <p:cNvCxnSpPr>
              <a:cxnSpLocks noChangeShapeType="1"/>
              <a:stCxn id="21" idx="0"/>
              <a:endCxn id="19" idx="2"/>
            </p:cNvCxnSpPr>
            <p:nvPr/>
          </p:nvCxnSpPr>
          <p:spPr bwMode="auto">
            <a:xfrm rot="-5400000">
              <a:off x="1256" y="2924"/>
              <a:ext cx="233" cy="1020"/>
            </a:xfrm>
            <a:prstGeom prst="bentConnector3">
              <a:avLst>
                <a:gd name="adj1" fmla="val 18463"/>
              </a:avLst>
            </a:prstGeom>
            <a:noFill/>
            <a:ln w="28575">
              <a:solidFill>
                <a:schemeClr val="tx1">
                  <a:lumMod val="75000"/>
                  <a:lumOff val="25000"/>
                </a:schemeClr>
              </a:solidFill>
              <a:miter lim="800000"/>
              <a:headEnd/>
              <a:tailEnd/>
            </a:ln>
            <a:extLst>
              <a:ext uri="{909E8E84-426E-40DD-AFC4-6F175D3DCCD1}">
                <a14:hiddenFill xmlns:a14="http://schemas.microsoft.com/office/drawing/2010/main">
                  <a:noFill/>
                </a14:hiddenFill>
              </a:ext>
            </a:extLst>
          </p:spPr>
        </p:cxnSp>
        <p:cxnSp>
          <p:nvCxnSpPr>
            <p:cNvPr id="16" name="_s3081">
              <a:extLst>
                <a:ext uri="{FF2B5EF4-FFF2-40B4-BE49-F238E27FC236}">
                  <a16:creationId xmlns:a16="http://schemas.microsoft.com/office/drawing/2014/main" id="{6DC7C1A9-80A3-42B6-B56E-5FFBB1484BAE}"/>
                </a:ext>
              </a:extLst>
            </p:cNvPr>
            <p:cNvCxnSpPr>
              <a:cxnSpLocks noChangeShapeType="1"/>
            </p:cNvCxnSpPr>
            <p:nvPr/>
          </p:nvCxnSpPr>
          <p:spPr bwMode="auto">
            <a:xfrm rot="5400000" flipH="1">
              <a:off x="3512" y="2142"/>
              <a:ext cx="309" cy="1488"/>
            </a:xfrm>
            <a:prstGeom prst="bentConnector3">
              <a:avLst>
                <a:gd name="adj1" fmla="val 13926"/>
              </a:avLst>
            </a:prstGeom>
            <a:noFill/>
            <a:ln w="28575">
              <a:solidFill>
                <a:schemeClr val="tx1">
                  <a:lumMod val="75000"/>
                  <a:lumOff val="25000"/>
                </a:schemeClr>
              </a:solidFill>
              <a:miter lim="800000"/>
              <a:headEnd/>
              <a:tailEnd/>
            </a:ln>
            <a:extLst>
              <a:ext uri="{909E8E84-426E-40DD-AFC4-6F175D3DCCD1}">
                <a14:hiddenFill xmlns:a14="http://schemas.microsoft.com/office/drawing/2010/main">
                  <a:noFill/>
                </a14:hiddenFill>
              </a:ext>
            </a:extLst>
          </p:spPr>
        </p:cxnSp>
        <p:cxnSp>
          <p:nvCxnSpPr>
            <p:cNvPr id="17" name="_s3082">
              <a:extLst>
                <a:ext uri="{FF2B5EF4-FFF2-40B4-BE49-F238E27FC236}">
                  <a16:creationId xmlns:a16="http://schemas.microsoft.com/office/drawing/2014/main" id="{60FFA667-867C-402B-A971-C900D029B237}"/>
                </a:ext>
              </a:extLst>
            </p:cNvPr>
            <p:cNvCxnSpPr>
              <a:cxnSpLocks noChangeShapeType="1"/>
            </p:cNvCxnSpPr>
            <p:nvPr/>
          </p:nvCxnSpPr>
          <p:spPr bwMode="auto">
            <a:xfrm rot="-5400000">
              <a:off x="2241" y="2371"/>
              <a:ext cx="309" cy="1030"/>
            </a:xfrm>
            <a:prstGeom prst="bentConnector3">
              <a:avLst>
                <a:gd name="adj1" fmla="val 13926"/>
              </a:avLst>
            </a:prstGeom>
            <a:noFill/>
            <a:ln w="28575">
              <a:solidFill>
                <a:schemeClr val="tx1">
                  <a:lumMod val="75000"/>
                  <a:lumOff val="25000"/>
                </a:schemeClr>
              </a:solidFill>
              <a:miter lim="800000"/>
              <a:headEnd/>
              <a:tailEnd/>
            </a:ln>
            <a:extLst>
              <a:ext uri="{909E8E84-426E-40DD-AFC4-6F175D3DCCD1}">
                <a14:hiddenFill xmlns:a14="http://schemas.microsoft.com/office/drawing/2010/main">
                  <a:noFill/>
                </a14:hiddenFill>
              </a:ext>
            </a:extLst>
          </p:spPr>
        </p:cxnSp>
        <p:sp>
          <p:nvSpPr>
            <p:cNvPr id="18" name="_s3083">
              <a:extLst>
                <a:ext uri="{FF2B5EF4-FFF2-40B4-BE49-F238E27FC236}">
                  <a16:creationId xmlns:a16="http://schemas.microsoft.com/office/drawing/2014/main" id="{49B7D5C4-E90B-49D8-A951-EB2153748ED3}"/>
                </a:ext>
              </a:extLst>
            </p:cNvPr>
            <p:cNvSpPr>
              <a:spLocks noChangeArrowheads="1"/>
            </p:cNvSpPr>
            <p:nvPr/>
          </p:nvSpPr>
          <p:spPr bwMode="auto">
            <a:xfrm>
              <a:off x="2017" y="2541"/>
              <a:ext cx="1767" cy="288"/>
            </a:xfrm>
            <a:prstGeom prst="roundRect">
              <a:avLst>
                <a:gd name="adj" fmla="val 16667"/>
              </a:avLst>
            </a:prstGeom>
            <a:solidFill>
              <a:srgbClr val="B41C4F"/>
            </a:solidFill>
            <a:ln w="9525">
              <a:solidFill>
                <a:schemeClr val="tx1"/>
              </a:solidFill>
              <a:round/>
              <a:headEnd/>
              <a:tailEnd/>
            </a:ln>
          </p:spPr>
          <p:txBody>
            <a:bodyPr wrap="none" lIns="54536" tIns="27267" rIns="54536" bIns="27267"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600" dirty="0">
                  <a:solidFill>
                    <a:schemeClr val="bg1"/>
                  </a:solidFill>
                  <a:latin typeface="+mn-lt"/>
                </a:rPr>
                <a:t>Ubezpieczenia</a:t>
              </a:r>
            </a:p>
          </p:txBody>
        </p:sp>
        <p:sp>
          <p:nvSpPr>
            <p:cNvPr id="19" name="_s3084">
              <a:extLst>
                <a:ext uri="{FF2B5EF4-FFF2-40B4-BE49-F238E27FC236}">
                  <a16:creationId xmlns:a16="http://schemas.microsoft.com/office/drawing/2014/main" id="{8C8BA1BC-1404-4C7C-A95A-D9EF065D050C}"/>
                </a:ext>
              </a:extLst>
            </p:cNvPr>
            <p:cNvSpPr>
              <a:spLocks noChangeArrowheads="1"/>
            </p:cNvSpPr>
            <p:nvPr/>
          </p:nvSpPr>
          <p:spPr bwMode="auto">
            <a:xfrm>
              <a:off x="1429" y="3029"/>
              <a:ext cx="908" cy="288"/>
            </a:xfrm>
            <a:prstGeom prst="roundRect">
              <a:avLst>
                <a:gd name="adj" fmla="val 16667"/>
              </a:avLst>
            </a:prstGeom>
            <a:solidFill>
              <a:srgbClr val="95B3D7"/>
            </a:solidFill>
            <a:ln w="9525">
              <a:solidFill>
                <a:schemeClr val="tx1"/>
              </a:solidFill>
              <a:round/>
              <a:headEnd/>
              <a:tailEnd/>
            </a:ln>
          </p:spPr>
          <p:txBody>
            <a:bodyPr wrap="none" lIns="54536" tIns="27267" rIns="54536" bIns="27267"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600" dirty="0">
                  <a:solidFill>
                    <a:schemeClr val="tx1">
                      <a:lumMod val="75000"/>
                      <a:lumOff val="25000"/>
                    </a:schemeClr>
                  </a:solidFill>
                  <a:latin typeface="+mn-lt"/>
                </a:rPr>
                <a:t>osobowe</a:t>
              </a:r>
            </a:p>
          </p:txBody>
        </p:sp>
        <p:sp>
          <p:nvSpPr>
            <p:cNvPr id="20" name="_s3085">
              <a:extLst>
                <a:ext uri="{FF2B5EF4-FFF2-40B4-BE49-F238E27FC236}">
                  <a16:creationId xmlns:a16="http://schemas.microsoft.com/office/drawing/2014/main" id="{1B6C04E1-F764-4A49-949D-04976979B020}"/>
                </a:ext>
              </a:extLst>
            </p:cNvPr>
            <p:cNvSpPr>
              <a:spLocks noChangeArrowheads="1"/>
            </p:cNvSpPr>
            <p:nvPr/>
          </p:nvSpPr>
          <p:spPr bwMode="auto">
            <a:xfrm>
              <a:off x="3920" y="3029"/>
              <a:ext cx="908" cy="288"/>
            </a:xfrm>
            <a:prstGeom prst="roundRect">
              <a:avLst>
                <a:gd name="adj" fmla="val 16667"/>
              </a:avLst>
            </a:prstGeom>
            <a:solidFill>
              <a:srgbClr val="B41C4F"/>
            </a:solidFill>
            <a:ln w="9525">
              <a:solidFill>
                <a:schemeClr val="tx1"/>
              </a:solidFill>
              <a:round/>
              <a:headEnd/>
              <a:tailEnd/>
            </a:ln>
          </p:spPr>
          <p:txBody>
            <a:bodyPr wrap="none" lIns="54536" tIns="27267" rIns="54536" bIns="27267"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600" dirty="0">
                  <a:solidFill>
                    <a:schemeClr val="bg1"/>
                  </a:solidFill>
                  <a:latin typeface="+mn-lt"/>
                </a:rPr>
                <a:t>majątkowe</a:t>
              </a:r>
            </a:p>
          </p:txBody>
        </p:sp>
        <p:sp>
          <p:nvSpPr>
            <p:cNvPr id="21" name="_s3086">
              <a:extLst>
                <a:ext uri="{FF2B5EF4-FFF2-40B4-BE49-F238E27FC236}">
                  <a16:creationId xmlns:a16="http://schemas.microsoft.com/office/drawing/2014/main" id="{71BB7C62-B24F-4936-890C-F0F9A35F8892}"/>
                </a:ext>
              </a:extLst>
            </p:cNvPr>
            <p:cNvSpPr>
              <a:spLocks noChangeArrowheads="1"/>
            </p:cNvSpPr>
            <p:nvPr/>
          </p:nvSpPr>
          <p:spPr bwMode="auto">
            <a:xfrm>
              <a:off x="432" y="3550"/>
              <a:ext cx="863" cy="288"/>
            </a:xfrm>
            <a:prstGeom prst="roundRect">
              <a:avLst>
                <a:gd name="adj" fmla="val 16667"/>
              </a:avLst>
            </a:prstGeom>
            <a:solidFill>
              <a:srgbClr val="95B3D7"/>
            </a:solidFill>
            <a:ln w="9525">
              <a:solidFill>
                <a:schemeClr val="tx1"/>
              </a:solidFill>
              <a:round/>
              <a:headEnd/>
              <a:tailEnd/>
            </a:ln>
          </p:spPr>
          <p:txBody>
            <a:bodyPr wrap="none" lIns="54536" tIns="27267" rIns="54536" bIns="27267"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300" dirty="0">
                  <a:solidFill>
                    <a:schemeClr val="tx1">
                      <a:lumMod val="75000"/>
                      <a:lumOff val="25000"/>
                    </a:schemeClr>
                  </a:solidFill>
                  <a:latin typeface="+mn-lt"/>
                </a:rPr>
                <a:t>na życie</a:t>
              </a:r>
            </a:p>
          </p:txBody>
        </p:sp>
        <p:sp>
          <p:nvSpPr>
            <p:cNvPr id="22" name="_s3087">
              <a:extLst>
                <a:ext uri="{FF2B5EF4-FFF2-40B4-BE49-F238E27FC236}">
                  <a16:creationId xmlns:a16="http://schemas.microsoft.com/office/drawing/2014/main" id="{C2752747-AFCB-4599-B8DA-FCD76C96780E}"/>
                </a:ext>
              </a:extLst>
            </p:cNvPr>
            <p:cNvSpPr>
              <a:spLocks noChangeArrowheads="1"/>
            </p:cNvSpPr>
            <p:nvPr/>
          </p:nvSpPr>
          <p:spPr bwMode="auto">
            <a:xfrm>
              <a:off x="1369" y="3550"/>
              <a:ext cx="1020" cy="445"/>
            </a:xfrm>
            <a:prstGeom prst="roundRect">
              <a:avLst>
                <a:gd name="adj" fmla="val 16667"/>
              </a:avLst>
            </a:prstGeom>
            <a:solidFill>
              <a:srgbClr val="D99694"/>
            </a:solidFill>
            <a:ln w="9525">
              <a:solidFill>
                <a:schemeClr val="tx1"/>
              </a:solidFill>
              <a:round/>
              <a:headEnd/>
              <a:tailEnd/>
            </a:ln>
          </p:spPr>
          <p:txBody>
            <a:bodyPr wrap="none" lIns="62685" tIns="31343" rIns="62685" bIns="31343"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300" dirty="0">
                  <a:solidFill>
                    <a:schemeClr val="tx1">
                      <a:lumMod val="75000"/>
                      <a:lumOff val="25000"/>
                    </a:schemeClr>
                  </a:solidFill>
                  <a:latin typeface="+mn-lt"/>
                </a:rPr>
                <a:t>następstw</a:t>
              </a:r>
            </a:p>
            <a:p>
              <a:pPr algn="ctr" eaLnBrk="1" hangingPunct="1"/>
              <a:r>
                <a:rPr lang="pl-PL" altLang="pl-PL" sz="1300" dirty="0">
                  <a:solidFill>
                    <a:schemeClr val="tx1">
                      <a:lumMod val="75000"/>
                      <a:lumOff val="25000"/>
                    </a:schemeClr>
                  </a:solidFill>
                  <a:latin typeface="+mn-lt"/>
                </a:rPr>
                <a:t> nieszczęśliwych </a:t>
              </a:r>
            </a:p>
            <a:p>
              <a:pPr algn="ctr" eaLnBrk="1" hangingPunct="1"/>
              <a:r>
                <a:rPr lang="pl-PL" altLang="pl-PL" sz="1300" dirty="0">
                  <a:solidFill>
                    <a:schemeClr val="tx1">
                      <a:lumMod val="75000"/>
                      <a:lumOff val="25000"/>
                    </a:schemeClr>
                  </a:solidFill>
                  <a:latin typeface="+mn-lt"/>
                </a:rPr>
                <a:t>wypadków</a:t>
              </a:r>
            </a:p>
          </p:txBody>
        </p:sp>
        <p:sp>
          <p:nvSpPr>
            <p:cNvPr id="23" name="_s3088">
              <a:extLst>
                <a:ext uri="{FF2B5EF4-FFF2-40B4-BE49-F238E27FC236}">
                  <a16:creationId xmlns:a16="http://schemas.microsoft.com/office/drawing/2014/main" id="{79BBEC92-D7E6-44CD-A0F7-3191F6026067}"/>
                </a:ext>
              </a:extLst>
            </p:cNvPr>
            <p:cNvSpPr>
              <a:spLocks noChangeArrowheads="1"/>
            </p:cNvSpPr>
            <p:nvPr/>
          </p:nvSpPr>
          <p:spPr bwMode="auto">
            <a:xfrm>
              <a:off x="2474" y="3550"/>
              <a:ext cx="835" cy="288"/>
            </a:xfrm>
            <a:prstGeom prst="roundRect">
              <a:avLst>
                <a:gd name="adj" fmla="val 16667"/>
              </a:avLst>
            </a:prstGeom>
            <a:solidFill>
              <a:srgbClr val="C6D9F1"/>
            </a:solidFill>
            <a:ln w="9525">
              <a:solidFill>
                <a:schemeClr val="tx1"/>
              </a:solidFill>
              <a:round/>
              <a:headEnd/>
              <a:tailEnd/>
            </a:ln>
          </p:spPr>
          <p:txBody>
            <a:bodyPr wrap="none" lIns="63964" tIns="31983" rIns="63964" bIns="31983"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300" dirty="0">
                  <a:solidFill>
                    <a:schemeClr val="tx1">
                      <a:lumMod val="75000"/>
                      <a:lumOff val="25000"/>
                    </a:schemeClr>
                  </a:solidFill>
                  <a:latin typeface="+mn-lt"/>
                </a:rPr>
                <a:t>zdrowotne</a:t>
              </a:r>
            </a:p>
          </p:txBody>
        </p:sp>
        <p:sp>
          <p:nvSpPr>
            <p:cNvPr id="24" name="_s3089">
              <a:extLst>
                <a:ext uri="{FF2B5EF4-FFF2-40B4-BE49-F238E27FC236}">
                  <a16:creationId xmlns:a16="http://schemas.microsoft.com/office/drawing/2014/main" id="{3437E77C-FE73-4072-B8D2-B84E1AD7625F}"/>
                </a:ext>
              </a:extLst>
            </p:cNvPr>
            <p:cNvSpPr>
              <a:spLocks noChangeArrowheads="1"/>
            </p:cNvSpPr>
            <p:nvPr/>
          </p:nvSpPr>
          <p:spPr bwMode="auto">
            <a:xfrm>
              <a:off x="3453" y="3550"/>
              <a:ext cx="863" cy="394"/>
            </a:xfrm>
            <a:prstGeom prst="roundRect">
              <a:avLst>
                <a:gd name="adj" fmla="val 16667"/>
              </a:avLst>
            </a:prstGeom>
            <a:solidFill>
              <a:srgbClr val="B41C4F"/>
            </a:solidFill>
            <a:ln w="9525">
              <a:solidFill>
                <a:schemeClr val="tx1"/>
              </a:solidFill>
              <a:round/>
              <a:headEnd/>
              <a:tailEnd/>
            </a:ln>
          </p:spPr>
          <p:txBody>
            <a:bodyPr wrap="none" lIns="63964" tIns="31983" rIns="63964" bIns="31983"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300" dirty="0">
                  <a:solidFill>
                    <a:schemeClr val="bg1"/>
                  </a:solidFill>
                  <a:latin typeface="+mn-lt"/>
                </a:rPr>
                <a:t>rzeczowe</a:t>
              </a:r>
            </a:p>
          </p:txBody>
        </p:sp>
        <p:sp>
          <p:nvSpPr>
            <p:cNvPr id="25" name="_s3090">
              <a:extLst>
                <a:ext uri="{FF2B5EF4-FFF2-40B4-BE49-F238E27FC236}">
                  <a16:creationId xmlns:a16="http://schemas.microsoft.com/office/drawing/2014/main" id="{DCD2B158-8478-4BFC-AB56-D7E7170873AF}"/>
                </a:ext>
              </a:extLst>
            </p:cNvPr>
            <p:cNvSpPr>
              <a:spLocks noChangeArrowheads="1"/>
            </p:cNvSpPr>
            <p:nvPr/>
          </p:nvSpPr>
          <p:spPr bwMode="auto">
            <a:xfrm>
              <a:off x="4460" y="3550"/>
              <a:ext cx="863" cy="403"/>
            </a:xfrm>
            <a:prstGeom prst="roundRect">
              <a:avLst>
                <a:gd name="adj" fmla="val 16667"/>
              </a:avLst>
            </a:prstGeom>
            <a:solidFill>
              <a:srgbClr val="B41C4F"/>
            </a:solidFill>
            <a:ln w="9525">
              <a:solidFill>
                <a:schemeClr val="tx1"/>
              </a:solidFill>
              <a:round/>
              <a:headEnd/>
              <a:tailEnd/>
            </a:ln>
          </p:spPr>
          <p:txBody>
            <a:bodyPr wrap="none" lIns="63964" tIns="31983" rIns="63964" bIns="31983"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pl-PL" altLang="pl-PL" sz="1300" dirty="0">
                  <a:solidFill>
                    <a:schemeClr val="bg1"/>
                  </a:solidFill>
                  <a:latin typeface="+mn-lt"/>
                </a:rPr>
                <a:t>majątkowe</a:t>
              </a:r>
            </a:p>
            <a:p>
              <a:pPr algn="ctr" eaLnBrk="1" hangingPunct="1"/>
              <a:r>
                <a:rPr lang="pl-PL" altLang="pl-PL" sz="1300" dirty="0">
                  <a:solidFill>
                    <a:schemeClr val="bg1"/>
                  </a:solidFill>
                  <a:latin typeface="+mn-lt"/>
                </a:rPr>
                <a:t>sensu stricte </a:t>
              </a:r>
            </a:p>
            <a:p>
              <a:pPr algn="ctr" eaLnBrk="1" hangingPunct="1"/>
              <a:r>
                <a:rPr lang="pl-PL" altLang="pl-PL" sz="1300" dirty="0">
                  <a:solidFill>
                    <a:schemeClr val="bg1"/>
                  </a:solidFill>
                  <a:latin typeface="+mn-lt"/>
                </a:rPr>
                <a:t>(np. OC)</a:t>
              </a:r>
            </a:p>
          </p:txBody>
        </p:sp>
      </p:grpSp>
      <p:sp>
        <p:nvSpPr>
          <p:cNvPr id="60" name="Dymek myśli: chmurka 59">
            <a:extLst>
              <a:ext uri="{FF2B5EF4-FFF2-40B4-BE49-F238E27FC236}">
                <a16:creationId xmlns:a16="http://schemas.microsoft.com/office/drawing/2014/main" id="{F47DEB0D-C266-4A1B-A557-09C601FDEF6D}"/>
              </a:ext>
            </a:extLst>
          </p:cNvPr>
          <p:cNvSpPr/>
          <p:nvPr/>
        </p:nvSpPr>
        <p:spPr>
          <a:xfrm>
            <a:off x="179512" y="4011911"/>
            <a:ext cx="3456384" cy="972336"/>
          </a:xfrm>
          <a:prstGeom prst="cloudCallout">
            <a:avLst>
              <a:gd name="adj1" fmla="val -29764"/>
              <a:gd name="adj2" fmla="val -118921"/>
            </a:avLst>
          </a:prstGeom>
          <a:solidFill>
            <a:srgbClr val="95B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pl-PL" altLang="pl-PL" sz="1000" dirty="0">
                <a:solidFill>
                  <a:schemeClr val="tx1">
                    <a:lumMod val="75000"/>
                    <a:lumOff val="25000"/>
                  </a:schemeClr>
                </a:solidFill>
              </a:rPr>
              <a:t>W ramach ubezpieczeń na życie mamy do czynienia z dwoma podstawowymi zdarzeniami obejmowanymi ochroną ubezpieczeniową. Są to </a:t>
            </a:r>
            <a:r>
              <a:rPr lang="pl-PL" altLang="pl-PL" sz="1000" b="1" dirty="0">
                <a:solidFill>
                  <a:schemeClr val="tx1">
                    <a:lumMod val="75000"/>
                    <a:lumOff val="25000"/>
                  </a:schemeClr>
                </a:solidFill>
              </a:rPr>
              <a:t>śmierć i dożycie określonego w umowie wieku.</a:t>
            </a:r>
          </a:p>
        </p:txBody>
      </p:sp>
    </p:spTree>
    <p:extLst>
      <p:ext uri="{BB962C8B-B14F-4D97-AF65-F5344CB8AC3E}">
        <p14:creationId xmlns:p14="http://schemas.microsoft.com/office/powerpoint/2010/main" val="14780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115616" y="843558"/>
            <a:ext cx="7704856" cy="669002"/>
          </a:xfrm>
        </p:spPr>
        <p:txBody>
          <a:bodyPr/>
          <a:lstStyle/>
          <a:p>
            <a:r>
              <a:rPr lang="pl-PL" sz="1400" dirty="0"/>
              <a:t>Do zdarzeń, których nie da się uniknąć, należy śmierć człowieka. Śmierć jest pewna. Niepewny jedynie jest jej termin (to decyduje o jej losowości). Czasami przychodzi ona niespodziewanie, zabierając człowieka tym, którzy go bardzo potrzebują.</a:t>
            </a:r>
          </a:p>
          <a:p>
            <a:r>
              <a:rPr lang="pl-PL" sz="1400" dirty="0"/>
              <a:t>Ubezpieczenie na wypadek śmierci wiąże się z </a:t>
            </a:r>
            <a:r>
              <a:rPr lang="pl-PL" sz="1400" dirty="0">
                <a:solidFill>
                  <a:srgbClr val="990033"/>
                </a:solidFill>
              </a:rPr>
              <a:t>wypłatą świadczenia równego uzgodnionej z zakładem ubezpieczeń sumie ubezpieczenia </a:t>
            </a:r>
            <a:r>
              <a:rPr lang="pl-PL" sz="1400" dirty="0"/>
              <a:t>w przypadku śmierci osoby ubezpieczonej w okresie, na jaki została zawarta umowa ubezpieczenia.</a:t>
            </a:r>
          </a:p>
        </p:txBody>
      </p:sp>
      <p:sp>
        <p:nvSpPr>
          <p:cNvPr id="4" name="Symbol zastępczy zawartości 3"/>
          <p:cNvSpPr>
            <a:spLocks noGrp="1"/>
          </p:cNvSpPr>
          <p:nvPr>
            <p:ph idx="14"/>
          </p:nvPr>
        </p:nvSpPr>
        <p:spPr>
          <a:xfrm>
            <a:off x="5580112" y="2355726"/>
            <a:ext cx="3240360" cy="2697169"/>
          </a:xfrm>
        </p:spPr>
        <p:txBody>
          <a:bodyPr/>
          <a:lstStyle/>
          <a:p>
            <a:pPr>
              <a:buClr>
                <a:srgbClr val="990033"/>
              </a:buClr>
            </a:pPr>
            <a:r>
              <a:rPr lang="pl-PL" dirty="0"/>
              <a:t>Ubezpieczenie nigdy nie zastąpi drugiej osoby, może jednak zrekompensować straty finansowe spowodowane jej śmiercią. </a:t>
            </a:r>
          </a:p>
          <a:p>
            <a:pPr>
              <a:buClr>
                <a:srgbClr val="990033"/>
              </a:buClr>
            </a:pPr>
            <a:r>
              <a:rPr lang="pl-PL" dirty="0"/>
              <a:t>Śmierć członka rodziny komplikuje życie małoletnich dzieci i małżonka. Samotnego rodzica czeka bardzo ciężkie zadanie połączenia pracy zawodowej z zajmowaniem się domem i wychowywaniem dzieci. </a:t>
            </a:r>
          </a:p>
          <a:p>
            <a:pPr>
              <a:buClr>
                <a:srgbClr val="990033"/>
              </a:buClr>
            </a:pPr>
            <a:r>
              <a:rPr lang="pl-PL" dirty="0"/>
              <a:t>Przed skutkami finansowymi takiej sytuacji można chronić najbliższych kupując ubezpieczenie.</a:t>
            </a:r>
            <a:endParaRPr lang="pl-PL" dirty="0">
              <a:hlinkClick r:id="rId3"/>
            </a:endParaRPr>
          </a:p>
          <a:p>
            <a:pPr>
              <a:buClr>
                <a:srgbClr val="990033"/>
              </a:buClr>
            </a:pPr>
            <a:r>
              <a:rPr lang="pl-PL" dirty="0">
                <a:hlinkClick r:id="rId3"/>
              </a:rPr>
              <a:t>https://www.youtube.com/watch?time_continue=2&amp;v=lJZfceZUJb4</a:t>
            </a:r>
            <a:endParaRPr lang="pl-PL" dirty="0"/>
          </a:p>
        </p:txBody>
      </p:sp>
      <p:sp>
        <p:nvSpPr>
          <p:cNvPr id="5" name="Symbol zastępczy zawartości 4"/>
          <p:cNvSpPr>
            <a:spLocks noGrp="1"/>
          </p:cNvSpPr>
          <p:nvPr>
            <p:ph idx="15"/>
          </p:nvPr>
        </p:nvSpPr>
        <p:spPr>
          <a:xfrm>
            <a:off x="323528" y="2211710"/>
            <a:ext cx="4536981" cy="432048"/>
          </a:xfrm>
          <a:solidFill>
            <a:srgbClr val="E6E7E9"/>
          </a:solidFill>
        </p:spPr>
        <p:txBody>
          <a:bodyPr/>
          <a:lstStyle/>
          <a:p>
            <a:pPr marL="0" indent="0">
              <a:buNone/>
            </a:pPr>
            <a:r>
              <a:rPr lang="pl-PL" dirty="0">
                <a:solidFill>
                  <a:schemeClr val="tx1">
                    <a:lumMod val="75000"/>
                    <a:lumOff val="25000"/>
                  </a:schemeClr>
                </a:solidFill>
              </a:rPr>
              <a:t>Prawdopodobieństwo śmierci w ciągu 5 najbliższych lat dla osób w wieku 10, 20, 30, 40 i 50 lat w roku 2018 </a:t>
            </a:r>
          </a:p>
        </p:txBody>
      </p:sp>
      <p:sp>
        <p:nvSpPr>
          <p:cNvPr id="7" name="Tytuł 6"/>
          <p:cNvSpPr>
            <a:spLocks noGrp="1"/>
          </p:cNvSpPr>
          <p:nvPr>
            <p:ph type="title"/>
          </p:nvPr>
        </p:nvSpPr>
        <p:spPr>
          <a:xfrm>
            <a:off x="457200" y="267494"/>
            <a:ext cx="7211144" cy="669002"/>
          </a:xfrm>
        </p:spPr>
        <p:txBody>
          <a:bodyPr/>
          <a:lstStyle/>
          <a:p>
            <a:r>
              <a:rPr lang="pl-PL" dirty="0"/>
              <a:t>Ubezpieczenia na życie (na wypadek śmierci)</a:t>
            </a:r>
          </a:p>
        </p:txBody>
      </p:sp>
      <p:sp>
        <p:nvSpPr>
          <p:cNvPr id="8" name="Symbol zastępczy numeru slajdu 7"/>
          <p:cNvSpPr>
            <a:spLocks noGrp="1"/>
          </p:cNvSpPr>
          <p:nvPr>
            <p:ph type="sldNum" sz="quarter" idx="12"/>
          </p:nvPr>
        </p:nvSpPr>
        <p:spPr>
          <a:xfrm>
            <a:off x="7884368" y="4767263"/>
            <a:ext cx="792088" cy="285632"/>
          </a:xfrm>
        </p:spPr>
        <p:txBody>
          <a:bodyPr/>
          <a:lstStyle/>
          <a:p>
            <a:fld id="{CF567F1F-167A-4A9C-A046-3C347B49A1AC}" type="slidenum">
              <a:rPr lang="pl-PL" smtClean="0"/>
              <a:pPr/>
              <a:t>3</a:t>
            </a:fld>
            <a:endParaRPr lang="pl-PL" dirty="0"/>
          </a:p>
        </p:txBody>
      </p:sp>
      <p:graphicFrame>
        <p:nvGraphicFramePr>
          <p:cNvPr id="11" name="Wykres 10">
            <a:extLst>
              <a:ext uri="{FF2B5EF4-FFF2-40B4-BE49-F238E27FC236}">
                <a16:creationId xmlns:a16="http://schemas.microsoft.com/office/drawing/2014/main" id="{6E5BD685-A860-4625-B39A-65A986AB6A04}"/>
              </a:ext>
            </a:extLst>
          </p:cNvPr>
          <p:cNvGraphicFramePr>
            <a:graphicFrameLocks/>
          </p:cNvGraphicFramePr>
          <p:nvPr>
            <p:extLst>
              <p:ext uri="{D42A27DB-BD31-4B8C-83A1-F6EECF244321}">
                <p14:modId xmlns:p14="http://schemas.microsoft.com/office/powerpoint/2010/main" val="3909566079"/>
              </p:ext>
            </p:extLst>
          </p:nvPr>
        </p:nvGraphicFramePr>
        <p:xfrm>
          <a:off x="107504" y="2661987"/>
          <a:ext cx="5112568" cy="2358035"/>
        </p:xfrm>
        <a:graphic>
          <a:graphicData uri="http://schemas.openxmlformats.org/drawingml/2006/chart">
            <c:chart xmlns:c="http://schemas.openxmlformats.org/drawingml/2006/chart" xmlns:r="http://schemas.openxmlformats.org/officeDocument/2006/relationships" r:id="rId4"/>
          </a:graphicData>
        </a:graphic>
      </p:graphicFrame>
      <p:sp>
        <p:nvSpPr>
          <p:cNvPr id="12" name="Prostokąt 11">
            <a:extLst>
              <a:ext uri="{FF2B5EF4-FFF2-40B4-BE49-F238E27FC236}">
                <a16:creationId xmlns:a16="http://schemas.microsoft.com/office/drawing/2014/main" id="{F22CBA2D-1374-4F6E-90CD-BCA8FCFE7DF5}"/>
              </a:ext>
            </a:extLst>
          </p:cNvPr>
          <p:cNvSpPr/>
          <p:nvPr/>
        </p:nvSpPr>
        <p:spPr>
          <a:xfrm>
            <a:off x="323528" y="4845809"/>
            <a:ext cx="6096000" cy="246221"/>
          </a:xfrm>
          <a:prstGeom prst="rect">
            <a:avLst/>
          </a:prstGeom>
        </p:spPr>
        <p:txBody>
          <a:bodyPr>
            <a:spAutoFit/>
          </a:bodyPr>
          <a:lstStyle/>
          <a:p>
            <a:r>
              <a:rPr lang="pl-PL" sz="1000" dirty="0">
                <a:hlinkClick r:id="rId5"/>
              </a:rPr>
              <a:t>http://demografia.stat.gov.pl/bazademografia/TrwanieZycia.aspx</a:t>
            </a:r>
            <a:endParaRPr lang="pl-PL" sz="1000" dirty="0"/>
          </a:p>
        </p:txBody>
      </p:sp>
    </p:spTree>
    <p:extLst>
      <p:ext uri="{BB962C8B-B14F-4D97-AF65-F5344CB8AC3E}">
        <p14:creationId xmlns:p14="http://schemas.microsoft.com/office/powerpoint/2010/main" val="29515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5"/>
          </p:nvPr>
        </p:nvSpPr>
        <p:spPr>
          <a:xfrm>
            <a:off x="611560" y="1059582"/>
            <a:ext cx="7992888" cy="1224136"/>
          </a:xfrm>
        </p:spPr>
        <p:txBody>
          <a:bodyPr/>
          <a:lstStyle/>
          <a:p>
            <a:pPr marL="0" indent="0">
              <a:buNone/>
            </a:pPr>
            <a:r>
              <a:rPr lang="pl-PL" altLang="pl-PL" sz="1600" b="1" dirty="0"/>
              <a:t>Funkcja ochronna </a:t>
            </a:r>
            <a:r>
              <a:rPr lang="pl-PL" altLang="pl-PL" sz="1600" dirty="0"/>
              <a:t>– ogranicza uposażonym dolegliwość finansową przedwczesnej śmierci ubezpieczonego.</a:t>
            </a:r>
          </a:p>
          <a:p>
            <a:pPr marL="0" indent="0">
              <a:buNone/>
            </a:pPr>
            <a:r>
              <a:rPr lang="pl-PL" altLang="pl-PL" sz="1600" b="1" dirty="0"/>
              <a:t>Funkcja oszczędnościowa </a:t>
            </a:r>
            <a:r>
              <a:rPr lang="pl-PL" altLang="pl-PL" sz="1600" dirty="0"/>
              <a:t>– w przypadku długiego życia – łagodzi finansowe skutki spadku dochodów i wyczerpania zasobów. </a:t>
            </a:r>
          </a:p>
        </p:txBody>
      </p:sp>
      <p:sp>
        <p:nvSpPr>
          <p:cNvPr id="7" name="Tytuł 6"/>
          <p:cNvSpPr>
            <a:spLocks noGrp="1"/>
          </p:cNvSpPr>
          <p:nvPr>
            <p:ph type="title"/>
          </p:nvPr>
        </p:nvSpPr>
        <p:spPr>
          <a:xfrm>
            <a:off x="457200" y="267495"/>
            <a:ext cx="8291264" cy="576293"/>
          </a:xfrm>
        </p:spPr>
        <p:txBody>
          <a:bodyPr/>
          <a:lstStyle/>
          <a:p>
            <a:r>
              <a:rPr lang="pl-PL" altLang="pl-PL" sz="2800" dirty="0"/>
              <a:t>Ubezpieczenia na życie pełnią dwie podstawowe funkcje</a:t>
            </a:r>
            <a:endParaRPr lang="pl-PL" sz="2800" dirty="0"/>
          </a:p>
        </p:txBody>
      </p:sp>
      <p:sp>
        <p:nvSpPr>
          <p:cNvPr id="8" name="Symbol zastępczy numeru slajdu 7"/>
          <p:cNvSpPr>
            <a:spLocks noGrp="1"/>
          </p:cNvSpPr>
          <p:nvPr>
            <p:ph type="sldNum" sz="quarter" idx="12"/>
          </p:nvPr>
        </p:nvSpPr>
        <p:spPr/>
        <p:txBody>
          <a:bodyPr/>
          <a:lstStyle/>
          <a:p>
            <a:fld id="{CF567F1F-167A-4A9C-A046-3C347B49A1AC}" type="slidenum">
              <a:rPr lang="pl-PL" smtClean="0"/>
              <a:pPr/>
              <a:t>4</a:t>
            </a:fld>
            <a:endParaRPr lang="pl-PL"/>
          </a:p>
        </p:txBody>
      </p:sp>
      <p:sp>
        <p:nvSpPr>
          <p:cNvPr id="23" name="Symbol zastępczy zawartości 2">
            <a:extLst>
              <a:ext uri="{FF2B5EF4-FFF2-40B4-BE49-F238E27FC236}">
                <a16:creationId xmlns:a16="http://schemas.microsoft.com/office/drawing/2014/main" id="{4C13C8CF-AD18-4ED4-8429-A622E9BDF158}"/>
              </a:ext>
            </a:extLst>
          </p:cNvPr>
          <p:cNvSpPr>
            <a:spLocks noGrp="1"/>
          </p:cNvSpPr>
          <p:nvPr>
            <p:ph idx="1"/>
          </p:nvPr>
        </p:nvSpPr>
        <p:spPr>
          <a:xfrm>
            <a:off x="323528" y="2427735"/>
            <a:ext cx="8291264" cy="2448270"/>
          </a:xfrm>
        </p:spPr>
        <p:txBody>
          <a:bodyPr>
            <a:normAutofit/>
          </a:bodyPr>
          <a:lstStyle/>
          <a:p>
            <a:pPr algn="l"/>
            <a:r>
              <a:rPr lang="pl-PL" altLang="pl-PL" sz="1600" dirty="0"/>
              <a:t>Konsumenci często preferują polisy łączące składnik ochronny z oszczędnościowym. Należy jednak pamiętać, że </a:t>
            </a:r>
            <a:r>
              <a:rPr lang="pl-PL" sz="1600" dirty="0"/>
              <a:t>zakład ubezpieczeń nie może oferować ubezpieczeń wyłącznie o charakterze inwestycyjnym czy oszczędnościowym. Ubezpieczyciel może jedynie zobowiązać się </a:t>
            </a:r>
            <a:r>
              <a:rPr lang="pl-PL" sz="1600" b="1" dirty="0"/>
              <a:t>dodatkowo </a:t>
            </a:r>
            <a:r>
              <a:rPr lang="pl-PL" sz="1600" dirty="0"/>
              <a:t>do inwestowania umówionej sumy pieniężnej.</a:t>
            </a:r>
            <a:r>
              <a:rPr lang="pl-PL" altLang="pl-PL" sz="1600" dirty="0"/>
              <a:t> Funkcja oszczędnościowa staje się szczególnie ważna w związku z emeryturą.</a:t>
            </a:r>
          </a:p>
          <a:p>
            <a:pPr algn="l"/>
            <a:r>
              <a:rPr lang="pl-PL" altLang="pl-PL" sz="1600" dirty="0"/>
              <a:t>Co do zasady, na rynku funkcjonują dwa podstawowe rodzaje polis charakteryzujących się połączeniem elementu ochronnego z oszczędnościowym - ubezpieczenia mieszane (np. klasyczne ubezpieczenia na życie i dożycie) oraz takie, które wiążą się z ubezpieczeniowymi funduszami kapitałowymi (UFK). </a:t>
            </a:r>
          </a:p>
          <a:p>
            <a:pPr marL="0" indent="0" algn="l">
              <a:buNone/>
            </a:pPr>
            <a:endParaRPr lang="pl-PL" altLang="pl-PL" sz="1600" dirty="0"/>
          </a:p>
          <a:p>
            <a:pPr marL="0" indent="0" algn="l">
              <a:buNone/>
            </a:pPr>
            <a:endParaRPr lang="pl-PL" altLang="pl-PL" sz="1600" dirty="0"/>
          </a:p>
          <a:p>
            <a:pPr marL="0" indent="0" algn="l">
              <a:buNone/>
            </a:pPr>
            <a:endParaRPr lang="pl-PL" altLang="pl-PL" sz="1600" dirty="0"/>
          </a:p>
          <a:p>
            <a:pPr marL="0" indent="0" algn="l">
              <a:buNone/>
            </a:pPr>
            <a:endParaRPr lang="pl-PL" sz="1600" dirty="0"/>
          </a:p>
        </p:txBody>
      </p:sp>
    </p:spTree>
    <p:extLst>
      <p:ext uri="{BB962C8B-B14F-4D97-AF65-F5344CB8AC3E}">
        <p14:creationId xmlns:p14="http://schemas.microsoft.com/office/powerpoint/2010/main" val="291529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1326684"/>
            <a:ext cx="9036496" cy="669002"/>
          </a:xfrm>
        </p:spPr>
        <p:txBody>
          <a:bodyPr/>
          <a:lstStyle/>
          <a:p>
            <a:pPr marL="0" indent="0" algn="l">
              <a:buNone/>
            </a:pPr>
            <a:r>
              <a:rPr lang="pl-PL" sz="1300" b="1" dirty="0"/>
              <a:t>Wysokość pierwszej emerytury z systemu państwowego</a:t>
            </a:r>
          </a:p>
          <a:p>
            <a:pPr algn="l"/>
            <a:r>
              <a:rPr lang="pl-PL" sz="1150" dirty="0"/>
              <a:t>Wysokość pierwszej emerytury określa się porównując ją do wysokości ostatniej uzyskanej płacy miesięcznej. Jest to tak zwana </a:t>
            </a:r>
            <a:r>
              <a:rPr lang="pl-PL" sz="1150" b="1" dirty="0"/>
              <a:t>stopa zastąpienia</a:t>
            </a:r>
            <a:r>
              <a:rPr lang="pl-PL" sz="1150" dirty="0"/>
              <a:t>.</a:t>
            </a:r>
            <a:endParaRPr lang="pl-PL" sz="1150" u="sng" dirty="0"/>
          </a:p>
          <a:p>
            <a:pPr algn="l"/>
            <a:r>
              <a:rPr lang="pl-PL" sz="1150" dirty="0"/>
              <a:t>W nowym systemie emerytalnym przeciętna stopa zastąpienia wynagrodzenia wyniesie ok. 30 proc. dla kobiet i 40 proc. dla mężczyzn.</a:t>
            </a:r>
          </a:p>
          <a:p>
            <a:pPr algn="l"/>
            <a:r>
              <a:rPr lang="pl-PL" sz="1150" dirty="0"/>
              <a:t>Jeżeli więc ostatnia płaca miesięczna wyniesie </a:t>
            </a:r>
            <a:r>
              <a:rPr lang="pl-PL" sz="1150" b="1" dirty="0"/>
              <a:t>4000 złotych</a:t>
            </a:r>
            <a:r>
              <a:rPr lang="pl-PL" sz="1150" dirty="0"/>
              <a:t>, to pierwsza emerytura wyniesie:</a:t>
            </a:r>
          </a:p>
          <a:p>
            <a:pPr lvl="2"/>
            <a:r>
              <a:rPr lang="pl-PL" sz="1150" dirty="0"/>
              <a:t>dla kobiety – 4000 zł x 30 % = </a:t>
            </a:r>
            <a:r>
              <a:rPr lang="pl-PL" sz="1150" b="1" dirty="0"/>
              <a:t>1200 zł</a:t>
            </a:r>
          </a:p>
          <a:p>
            <a:pPr lvl="2"/>
            <a:r>
              <a:rPr lang="pl-PL" sz="1150" dirty="0"/>
              <a:t>dla mężczyzny – 4000 x 40 % = </a:t>
            </a:r>
            <a:r>
              <a:rPr lang="pl-PL" sz="1150" b="1" dirty="0"/>
              <a:t>1600 zł</a:t>
            </a:r>
            <a:endParaRPr lang="pl-PL" sz="1150" dirty="0"/>
          </a:p>
        </p:txBody>
      </p:sp>
      <p:sp>
        <p:nvSpPr>
          <p:cNvPr id="3" name="Symbol zastępczy zawartości 2"/>
          <p:cNvSpPr>
            <a:spLocks noGrp="1"/>
          </p:cNvSpPr>
          <p:nvPr>
            <p:ph idx="13"/>
          </p:nvPr>
        </p:nvSpPr>
        <p:spPr>
          <a:xfrm>
            <a:off x="4083749" y="4288339"/>
            <a:ext cx="3944635" cy="506547"/>
          </a:xfrm>
        </p:spPr>
        <p:txBody>
          <a:bodyPr/>
          <a:lstStyle/>
          <a:p>
            <a:pPr marL="0" indent="0">
              <a:buNone/>
            </a:pPr>
            <a:r>
              <a:rPr lang="pl-PL" sz="1300" dirty="0"/>
              <a:t>Do tego żyjemy coraz dłużej, stąd świadczenia z systemu publicznego mogą być jeszcze niższe…</a:t>
            </a:r>
          </a:p>
        </p:txBody>
      </p:sp>
      <p:sp>
        <p:nvSpPr>
          <p:cNvPr id="5" name="Symbol zastępczy zawartości 4"/>
          <p:cNvSpPr>
            <a:spLocks noGrp="1"/>
          </p:cNvSpPr>
          <p:nvPr>
            <p:ph idx="15"/>
          </p:nvPr>
        </p:nvSpPr>
        <p:spPr>
          <a:xfrm>
            <a:off x="107504" y="2787774"/>
            <a:ext cx="3567536" cy="720080"/>
          </a:xfrm>
          <a:solidFill>
            <a:srgbClr val="B41C4F"/>
          </a:solidFill>
        </p:spPr>
        <p:txBody>
          <a:bodyPr/>
          <a:lstStyle/>
          <a:p>
            <a:pPr marL="0" indent="0">
              <a:buNone/>
            </a:pPr>
            <a:r>
              <a:rPr lang="pl-PL" sz="1250" dirty="0"/>
              <a:t>Ubezpieczenie emerytalne rolników wyłączone jest z systemu powszechnego, a emerytury rolnicze z tej części systemu państwowego są jeszcze niższe! </a:t>
            </a:r>
          </a:p>
        </p:txBody>
      </p:sp>
      <p:sp>
        <p:nvSpPr>
          <p:cNvPr id="7" name="Tytuł 6"/>
          <p:cNvSpPr>
            <a:spLocks noGrp="1"/>
          </p:cNvSpPr>
          <p:nvPr>
            <p:ph type="title"/>
          </p:nvPr>
        </p:nvSpPr>
        <p:spPr>
          <a:xfrm>
            <a:off x="457199" y="267494"/>
            <a:ext cx="7931225" cy="993745"/>
          </a:xfrm>
        </p:spPr>
        <p:txBody>
          <a:bodyPr/>
          <a:lstStyle/>
          <a:p>
            <a:r>
              <a:rPr lang="pl-PL" sz="2800" dirty="0"/>
              <a:t>Dlaczego potrzebne nam są dodatkowe oszczędności w wieku emerytalnym?</a:t>
            </a:r>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5</a:t>
            </a:fld>
            <a:endParaRPr lang="pl-PL" dirty="0"/>
          </a:p>
        </p:txBody>
      </p:sp>
      <p:sp>
        <p:nvSpPr>
          <p:cNvPr id="10" name="Strzałka: w prawo 9">
            <a:extLst>
              <a:ext uri="{FF2B5EF4-FFF2-40B4-BE49-F238E27FC236}">
                <a16:creationId xmlns:a16="http://schemas.microsoft.com/office/drawing/2014/main" id="{3559EFAC-F0EC-459A-B834-1CD0C27907B2}"/>
              </a:ext>
            </a:extLst>
          </p:cNvPr>
          <p:cNvSpPr/>
          <p:nvPr/>
        </p:nvSpPr>
        <p:spPr>
          <a:xfrm>
            <a:off x="3779912" y="2787774"/>
            <a:ext cx="504056" cy="720080"/>
          </a:xfrm>
          <a:prstGeom prst="rightArrow">
            <a:avLst/>
          </a:prstGeom>
          <a:solidFill>
            <a:srgbClr val="B41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2">
            <a:extLst>
              <a:ext uri="{FF2B5EF4-FFF2-40B4-BE49-F238E27FC236}">
                <a16:creationId xmlns:a16="http://schemas.microsoft.com/office/drawing/2014/main" id="{6B861CC8-80D5-4AB1-9223-D5B3358BB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840" y="2427734"/>
            <a:ext cx="4647656" cy="1683628"/>
          </a:xfrm>
          <a:prstGeom prst="rect">
            <a:avLst/>
          </a:prstGeom>
          <a:ln w="22225">
            <a:solidFill>
              <a:srgbClr val="B41C4F"/>
            </a:solidFill>
          </a:ln>
        </p:spPr>
      </p:pic>
      <p:sp>
        <p:nvSpPr>
          <p:cNvPr id="12" name="Prostokąt 11">
            <a:extLst>
              <a:ext uri="{FF2B5EF4-FFF2-40B4-BE49-F238E27FC236}">
                <a16:creationId xmlns:a16="http://schemas.microsoft.com/office/drawing/2014/main" id="{6888AA61-6467-4B34-90F5-DAF0547CFBEB}"/>
              </a:ext>
            </a:extLst>
          </p:cNvPr>
          <p:cNvSpPr/>
          <p:nvPr/>
        </p:nvSpPr>
        <p:spPr>
          <a:xfrm>
            <a:off x="4355976" y="4917817"/>
            <a:ext cx="5159484" cy="246221"/>
          </a:xfrm>
          <a:prstGeom prst="rect">
            <a:avLst/>
          </a:prstGeom>
        </p:spPr>
        <p:txBody>
          <a:bodyPr wrap="square">
            <a:spAutoFit/>
          </a:bodyPr>
          <a:lstStyle/>
          <a:p>
            <a:r>
              <a:rPr lang="pl-PL" sz="1000" dirty="0">
                <a:solidFill>
                  <a:schemeClr val="tx1">
                    <a:lumMod val="75000"/>
                    <a:lumOff val="25000"/>
                  </a:schemeClr>
                </a:solidFill>
              </a:rPr>
              <a:t>Źródło danych: Główny Urząd Statystyczny</a:t>
            </a:r>
          </a:p>
        </p:txBody>
      </p:sp>
      <p:pic>
        <p:nvPicPr>
          <p:cNvPr id="13" name="Picture 2" descr="http://ematura.edu.pl/raporty/EM_II_G_11/Obrazek_14.png">
            <a:extLst>
              <a:ext uri="{FF2B5EF4-FFF2-40B4-BE49-F238E27FC236}">
                <a16:creationId xmlns:a16="http://schemas.microsoft.com/office/drawing/2014/main" id="{2485A858-9B13-452F-B3E6-D81D6CA6678A}"/>
              </a:ext>
            </a:extLst>
          </p:cNvPr>
          <p:cNvPicPr>
            <a:picLocks noChangeAspect="1" noChangeArrowheads="1"/>
          </p:cNvPicPr>
          <p:nvPr/>
        </p:nvPicPr>
        <p:blipFill>
          <a:blip r:embed="rId4" cstate="print"/>
          <a:srcRect/>
          <a:stretch>
            <a:fillRect/>
          </a:stretch>
        </p:blipFill>
        <p:spPr bwMode="auto">
          <a:xfrm>
            <a:off x="384642" y="3579862"/>
            <a:ext cx="2939034" cy="1461245"/>
          </a:xfrm>
          <a:prstGeom prst="rect">
            <a:avLst/>
          </a:prstGeom>
          <a:noFill/>
          <a:ln w="22225">
            <a:solidFill>
              <a:schemeClr val="bg1">
                <a:lumMod val="50000"/>
              </a:schemeClr>
            </a:solidFill>
          </a:ln>
        </p:spPr>
      </p:pic>
      <p:sp>
        <p:nvSpPr>
          <p:cNvPr id="14" name="Strzałka: w prawo 13">
            <a:extLst>
              <a:ext uri="{FF2B5EF4-FFF2-40B4-BE49-F238E27FC236}">
                <a16:creationId xmlns:a16="http://schemas.microsoft.com/office/drawing/2014/main" id="{A226E893-9F19-42D3-BDA8-63C036F779E7}"/>
              </a:ext>
            </a:extLst>
          </p:cNvPr>
          <p:cNvSpPr/>
          <p:nvPr/>
        </p:nvSpPr>
        <p:spPr>
          <a:xfrm rot="10800000">
            <a:off x="3491881" y="4215113"/>
            <a:ext cx="423664" cy="660893"/>
          </a:xfrm>
          <a:prstGeom prst="rightArrow">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676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199" y="1339662"/>
            <a:ext cx="8269206" cy="367992"/>
          </a:xfrm>
        </p:spPr>
        <p:txBody>
          <a:bodyPr/>
          <a:lstStyle/>
          <a:p>
            <a:pPr marL="0" indent="0">
              <a:buNone/>
            </a:pPr>
            <a:r>
              <a:rPr lang="pl-PL" sz="1600" dirty="0"/>
              <a:t>W nowym systemie emerytalnym przeciętna stopa zastąpienia wynagrodzenia wyniesie ok. 30 proc. dla kobiet i 40 proc. dla mężczyzn (I </a:t>
            </a:r>
            <a:r>
              <a:rPr lang="pl-PL" sz="1600" dirty="0" err="1"/>
              <a:t>i</a:t>
            </a:r>
            <a:r>
              <a:rPr lang="pl-PL" sz="1600" dirty="0"/>
              <a:t> II filar łącznie). Tymczasem, oczekiwania społeczne to stopa zastąpienia na poziomie min. 75 proc. ostatniego wynagrodzenia. Sposób uzupełnienia niskiej emerytury z systemu państwowego jest tylko jeden - podwyższenie jej o emeryturę z oszczędności, w tym z ubezpieczenia prywatnego.</a:t>
            </a:r>
          </a:p>
          <a:p>
            <a:pPr marL="0" indent="0">
              <a:buNone/>
            </a:pPr>
            <a:r>
              <a:rPr lang="pl-PL" sz="800" dirty="0"/>
              <a:t>Źródła: https://piu.org.pl/iii-filar-w-polsce-musi-zaczac-dzialac/ </a:t>
            </a:r>
          </a:p>
        </p:txBody>
      </p:sp>
      <p:sp>
        <p:nvSpPr>
          <p:cNvPr id="4" name="Symbol zastępczy numeru slajdu 3"/>
          <p:cNvSpPr>
            <a:spLocks noGrp="1"/>
          </p:cNvSpPr>
          <p:nvPr>
            <p:ph type="sldNum" sz="quarter" idx="12"/>
          </p:nvPr>
        </p:nvSpPr>
        <p:spPr>
          <a:xfrm>
            <a:off x="7561312" y="4767263"/>
            <a:ext cx="1259160" cy="273844"/>
          </a:xfrm>
        </p:spPr>
        <p:txBody>
          <a:bodyPr/>
          <a:lstStyle/>
          <a:p>
            <a:fld id="{CF567F1F-167A-4A9C-A046-3C347B49A1AC}" type="slidenum">
              <a:rPr lang="pl-PL" smtClean="0"/>
              <a:pPr/>
              <a:t>6</a:t>
            </a:fld>
            <a:endParaRPr lang="pl-PL"/>
          </a:p>
        </p:txBody>
      </p:sp>
      <p:sp>
        <p:nvSpPr>
          <p:cNvPr id="5" name="Tytuł 4">
            <a:extLst>
              <a:ext uri="{FF2B5EF4-FFF2-40B4-BE49-F238E27FC236}">
                <a16:creationId xmlns:a16="http://schemas.microsoft.com/office/drawing/2014/main" id="{C68CDC70-2450-4422-9B14-3A351C032861}"/>
              </a:ext>
            </a:extLst>
          </p:cNvPr>
          <p:cNvSpPr>
            <a:spLocks noGrp="1"/>
          </p:cNvSpPr>
          <p:nvPr>
            <p:ph type="title"/>
          </p:nvPr>
        </p:nvSpPr>
        <p:spPr/>
        <p:txBody>
          <a:bodyPr/>
          <a:lstStyle/>
          <a:p>
            <a:endParaRPr lang="pl-PL"/>
          </a:p>
        </p:txBody>
      </p:sp>
      <p:sp>
        <p:nvSpPr>
          <p:cNvPr id="10" name="Tytuł 6">
            <a:extLst>
              <a:ext uri="{FF2B5EF4-FFF2-40B4-BE49-F238E27FC236}">
                <a16:creationId xmlns:a16="http://schemas.microsoft.com/office/drawing/2014/main" id="{7C5427EF-5332-4759-9F01-6011BB5848A9}"/>
              </a:ext>
            </a:extLst>
          </p:cNvPr>
          <p:cNvSpPr txBox="1">
            <a:spLocks/>
          </p:cNvSpPr>
          <p:nvPr/>
        </p:nvSpPr>
        <p:spPr>
          <a:xfrm>
            <a:off x="457199" y="267494"/>
            <a:ext cx="7931225" cy="993745"/>
          </a:xfrm>
          <a:prstGeom prst="rect">
            <a:avLst/>
          </a:prstGeom>
          <a:solidFill>
            <a:srgbClr val="E6E7E9"/>
          </a:solidFill>
        </p:spPr>
        <p:txBody>
          <a:bodyPr vert="horz" wrap="square" lIns="72000" tIns="36000" rIns="72000" bIns="108000" rtlCol="0" anchor="t">
            <a:spAutoFit/>
          </a:bodyPr>
          <a:lstStyle>
            <a:lvl1pPr algn="l" defTabSz="914400" rtl="0" eaLnBrk="1" latinLnBrk="0" hangingPunct="1">
              <a:spcBef>
                <a:spcPct val="0"/>
              </a:spcBef>
              <a:buNone/>
              <a:defRPr sz="3000" kern="1200">
                <a:solidFill>
                  <a:schemeClr val="tx1">
                    <a:lumMod val="75000"/>
                    <a:lumOff val="25000"/>
                  </a:schemeClr>
                </a:solidFill>
                <a:latin typeface="+mj-lt"/>
                <a:ea typeface="+mj-ea"/>
                <a:cs typeface="+mj-cs"/>
              </a:defRPr>
            </a:lvl1pPr>
          </a:lstStyle>
          <a:p>
            <a:r>
              <a:rPr lang="pl-PL" sz="2800"/>
              <a:t>Dlaczego potrzebne nam są dodatkowe oszczędności w wieku emerytalnym?</a:t>
            </a:r>
            <a:endParaRPr lang="pl-PL" sz="2800" dirty="0"/>
          </a:p>
        </p:txBody>
      </p:sp>
      <p:sp>
        <p:nvSpPr>
          <p:cNvPr id="11" name="Prostokąt 10">
            <a:extLst>
              <a:ext uri="{FF2B5EF4-FFF2-40B4-BE49-F238E27FC236}">
                <a16:creationId xmlns:a16="http://schemas.microsoft.com/office/drawing/2014/main" id="{BA927EE3-9E4E-4C0F-95E1-2419C9B736F8}"/>
              </a:ext>
            </a:extLst>
          </p:cNvPr>
          <p:cNvSpPr/>
          <p:nvPr/>
        </p:nvSpPr>
        <p:spPr>
          <a:xfrm>
            <a:off x="179512" y="2643758"/>
            <a:ext cx="5725393" cy="338554"/>
          </a:xfrm>
          <a:prstGeom prst="rect">
            <a:avLst/>
          </a:prstGeom>
        </p:spPr>
        <p:txBody>
          <a:bodyPr wrap="square">
            <a:spAutoFit/>
          </a:bodyPr>
          <a:lstStyle/>
          <a:p>
            <a:pPr>
              <a:defRPr/>
            </a:pPr>
            <a:r>
              <a:rPr lang="pl-PL" altLang="pl-PL" sz="1600" b="1" dirty="0">
                <a:solidFill>
                  <a:schemeClr val="tx1">
                    <a:lumMod val="75000"/>
                    <a:lumOff val="25000"/>
                  </a:schemeClr>
                </a:solidFill>
              </a:rPr>
              <a:t>Model cyklu życia w kontekście potrzeb gospodarstwa domowego</a:t>
            </a:r>
          </a:p>
        </p:txBody>
      </p:sp>
      <p:grpSp>
        <p:nvGrpSpPr>
          <p:cNvPr id="13" name="Group 17">
            <a:extLst>
              <a:ext uri="{FF2B5EF4-FFF2-40B4-BE49-F238E27FC236}">
                <a16:creationId xmlns:a16="http://schemas.microsoft.com/office/drawing/2014/main" id="{AA65D40C-CB47-46FB-98B6-2F3600CC051F}"/>
              </a:ext>
            </a:extLst>
          </p:cNvPr>
          <p:cNvGrpSpPr>
            <a:grpSpLocks/>
          </p:cNvGrpSpPr>
          <p:nvPr/>
        </p:nvGrpSpPr>
        <p:grpSpPr bwMode="auto">
          <a:xfrm>
            <a:off x="251520" y="3054320"/>
            <a:ext cx="5904656" cy="2016910"/>
            <a:chOff x="1152" y="1152"/>
            <a:chExt cx="4432" cy="1764"/>
          </a:xfrm>
        </p:grpSpPr>
        <p:sp>
          <p:nvSpPr>
            <p:cNvPr id="15" name="Line 18">
              <a:extLst>
                <a:ext uri="{FF2B5EF4-FFF2-40B4-BE49-F238E27FC236}">
                  <a16:creationId xmlns:a16="http://schemas.microsoft.com/office/drawing/2014/main" id="{6BF4BBFE-EE98-4B5A-94B0-B663BC4EC70D}"/>
                </a:ext>
              </a:extLst>
            </p:cNvPr>
            <p:cNvSpPr>
              <a:spLocks noChangeShapeType="1"/>
            </p:cNvSpPr>
            <p:nvPr/>
          </p:nvSpPr>
          <p:spPr bwMode="auto">
            <a:xfrm>
              <a:off x="1152" y="2093"/>
              <a:ext cx="40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grpSp>
          <p:nvGrpSpPr>
            <p:cNvPr id="16" name="Group 19">
              <a:extLst>
                <a:ext uri="{FF2B5EF4-FFF2-40B4-BE49-F238E27FC236}">
                  <a16:creationId xmlns:a16="http://schemas.microsoft.com/office/drawing/2014/main" id="{EAEDAEA4-54CF-477C-BDEC-6C58FDF3E12D}"/>
                </a:ext>
              </a:extLst>
            </p:cNvPr>
            <p:cNvGrpSpPr>
              <a:grpSpLocks/>
            </p:cNvGrpSpPr>
            <p:nvPr/>
          </p:nvGrpSpPr>
          <p:grpSpPr bwMode="auto">
            <a:xfrm>
              <a:off x="1191" y="1152"/>
              <a:ext cx="4393" cy="1764"/>
              <a:chOff x="1191" y="1152"/>
              <a:chExt cx="4393" cy="1764"/>
            </a:xfrm>
          </p:grpSpPr>
          <p:sp>
            <p:nvSpPr>
              <p:cNvPr id="17" name="Line 20">
                <a:extLst>
                  <a:ext uri="{FF2B5EF4-FFF2-40B4-BE49-F238E27FC236}">
                    <a16:creationId xmlns:a16="http://schemas.microsoft.com/office/drawing/2014/main" id="{C5131969-E232-473B-8EC1-56063975C373}"/>
                  </a:ext>
                </a:extLst>
              </p:cNvPr>
              <p:cNvSpPr>
                <a:spLocks noChangeShapeType="1"/>
              </p:cNvSpPr>
              <p:nvPr/>
            </p:nvSpPr>
            <p:spPr bwMode="auto">
              <a:xfrm>
                <a:off x="3733" y="1188"/>
                <a:ext cx="0" cy="12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 name="Line 21">
                <a:extLst>
                  <a:ext uri="{FF2B5EF4-FFF2-40B4-BE49-F238E27FC236}">
                    <a16:creationId xmlns:a16="http://schemas.microsoft.com/office/drawing/2014/main" id="{F456EFA6-A7EB-4B45-B76D-B6CCE92788A3}"/>
                  </a:ext>
                </a:extLst>
              </p:cNvPr>
              <p:cNvSpPr>
                <a:spLocks noChangeShapeType="1"/>
              </p:cNvSpPr>
              <p:nvPr/>
            </p:nvSpPr>
            <p:spPr bwMode="auto">
              <a:xfrm>
                <a:off x="3733" y="2419"/>
                <a:ext cx="604" cy="32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9" name="Line 22">
                <a:extLst>
                  <a:ext uri="{FF2B5EF4-FFF2-40B4-BE49-F238E27FC236}">
                    <a16:creationId xmlns:a16="http://schemas.microsoft.com/office/drawing/2014/main" id="{9B13A435-2917-415A-9F34-854901762F3F}"/>
                  </a:ext>
                </a:extLst>
              </p:cNvPr>
              <p:cNvSpPr>
                <a:spLocks noChangeShapeType="1"/>
              </p:cNvSpPr>
              <p:nvPr/>
            </p:nvSpPr>
            <p:spPr bwMode="auto">
              <a:xfrm flipV="1">
                <a:off x="3733" y="1333"/>
                <a:ext cx="1008" cy="1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0" name="Line 23">
                <a:extLst>
                  <a:ext uri="{FF2B5EF4-FFF2-40B4-BE49-F238E27FC236}">
                    <a16:creationId xmlns:a16="http://schemas.microsoft.com/office/drawing/2014/main" id="{B44B5997-B60B-411E-A39C-A555B1CF1922}"/>
                  </a:ext>
                </a:extLst>
              </p:cNvPr>
              <p:cNvSpPr>
                <a:spLocks noChangeShapeType="1"/>
              </p:cNvSpPr>
              <p:nvPr/>
            </p:nvSpPr>
            <p:spPr bwMode="auto">
              <a:xfrm flipV="1">
                <a:off x="3733" y="1572"/>
                <a:ext cx="1283" cy="231"/>
              </a:xfrm>
              <a:prstGeom prst="line">
                <a:avLst/>
              </a:prstGeom>
              <a:noFill/>
              <a:ln w="12700">
                <a:solidFill>
                  <a:srgbClr val="FF33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1" name="Rectangle 24">
                <a:extLst>
                  <a:ext uri="{FF2B5EF4-FFF2-40B4-BE49-F238E27FC236}">
                    <a16:creationId xmlns:a16="http://schemas.microsoft.com/office/drawing/2014/main" id="{8B96911D-CE25-4EC1-9CF9-3F70D825D4AD}"/>
                  </a:ext>
                </a:extLst>
              </p:cNvPr>
              <p:cNvSpPr>
                <a:spLocks noChangeArrowheads="1"/>
              </p:cNvSpPr>
              <p:nvPr/>
            </p:nvSpPr>
            <p:spPr bwMode="auto">
              <a:xfrm>
                <a:off x="3731" y="2672"/>
                <a:ext cx="157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Book Antiqua" panose="02040602050305030304" pitchFamily="18" charset="0"/>
                  </a:rPr>
                  <a:t>Wiek emerytalny 60-65 lat </a:t>
                </a:r>
                <a:endParaRPr lang="pl-PL" altLang="pl-PL" sz="1200" dirty="0">
                  <a:latin typeface="Book Antiqua CE" charset="-18"/>
                </a:endParaRPr>
              </a:p>
            </p:txBody>
          </p:sp>
          <p:sp>
            <p:nvSpPr>
              <p:cNvPr id="22" name="Arc 25">
                <a:extLst>
                  <a:ext uri="{FF2B5EF4-FFF2-40B4-BE49-F238E27FC236}">
                    <a16:creationId xmlns:a16="http://schemas.microsoft.com/office/drawing/2014/main" id="{346ACDF8-9DBF-4C69-862B-C3208D62A211}"/>
                  </a:ext>
                </a:extLst>
              </p:cNvPr>
              <p:cNvSpPr>
                <a:spLocks/>
              </p:cNvSpPr>
              <p:nvPr/>
            </p:nvSpPr>
            <p:spPr bwMode="auto">
              <a:xfrm rot="10800000">
                <a:off x="1191" y="1261"/>
                <a:ext cx="2540" cy="398"/>
              </a:xfrm>
              <a:custGeom>
                <a:avLst/>
                <a:gdLst>
                  <a:gd name="T0" fmla="*/ 0 w 21946"/>
                  <a:gd name="T1" fmla="*/ 0 h 21600"/>
                  <a:gd name="T2" fmla="*/ 0 w 21946"/>
                  <a:gd name="T3" fmla="*/ 0 h 21600"/>
                  <a:gd name="T4" fmla="*/ 0 w 21946"/>
                  <a:gd name="T5" fmla="*/ 0 h 21600"/>
                  <a:gd name="T6" fmla="*/ 0 60000 65536"/>
                  <a:gd name="T7" fmla="*/ 0 60000 65536"/>
                  <a:gd name="T8" fmla="*/ 0 60000 65536"/>
                </a:gdLst>
                <a:ahLst/>
                <a:cxnLst>
                  <a:cxn ang="T6">
                    <a:pos x="T0" y="T1"/>
                  </a:cxn>
                  <a:cxn ang="T7">
                    <a:pos x="T2" y="T3"/>
                  </a:cxn>
                  <a:cxn ang="T8">
                    <a:pos x="T4" y="T5"/>
                  </a:cxn>
                </a:cxnLst>
                <a:rect l="0" t="0" r="r" b="b"/>
                <a:pathLst>
                  <a:path w="21946" h="21600" fill="none" extrusionOk="0">
                    <a:moveTo>
                      <a:pt x="0" y="21600"/>
                    </a:moveTo>
                    <a:cubicBezTo>
                      <a:pt x="0" y="9670"/>
                      <a:pt x="9670" y="0"/>
                      <a:pt x="21600" y="0"/>
                    </a:cubicBezTo>
                    <a:cubicBezTo>
                      <a:pt x="21715" y="0"/>
                      <a:pt x="21830" y="0"/>
                      <a:pt x="21946" y="2"/>
                    </a:cubicBezTo>
                  </a:path>
                  <a:path w="21946" h="21600" stroke="0" extrusionOk="0">
                    <a:moveTo>
                      <a:pt x="0" y="21600"/>
                    </a:moveTo>
                    <a:cubicBezTo>
                      <a:pt x="0" y="9670"/>
                      <a:pt x="9670" y="0"/>
                      <a:pt x="21600" y="0"/>
                    </a:cubicBezTo>
                    <a:cubicBezTo>
                      <a:pt x="21715" y="0"/>
                      <a:pt x="21830" y="0"/>
                      <a:pt x="21946" y="2"/>
                    </a:cubicBezTo>
                    <a:lnTo>
                      <a:pt x="21600" y="21600"/>
                    </a:lnTo>
                    <a:lnTo>
                      <a:pt x="0" y="21600"/>
                    </a:lnTo>
                    <a:close/>
                  </a:path>
                </a:pathLst>
              </a:custGeom>
              <a:noFill/>
              <a:ln w="12700" cap="rnd">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3" name="Freeform 26">
                <a:extLst>
                  <a:ext uri="{FF2B5EF4-FFF2-40B4-BE49-F238E27FC236}">
                    <a16:creationId xmlns:a16="http://schemas.microsoft.com/office/drawing/2014/main" id="{D72F7AE7-BD51-4F2A-A171-A024287B5D75}"/>
                  </a:ext>
                </a:extLst>
              </p:cNvPr>
              <p:cNvSpPr>
                <a:spLocks/>
              </p:cNvSpPr>
              <p:nvPr/>
            </p:nvSpPr>
            <p:spPr bwMode="auto">
              <a:xfrm>
                <a:off x="1192" y="1152"/>
                <a:ext cx="2341" cy="797"/>
              </a:xfrm>
              <a:custGeom>
                <a:avLst/>
                <a:gdLst>
                  <a:gd name="T0" fmla="*/ 2340 w 2341"/>
                  <a:gd name="T1" fmla="*/ 0 h 797"/>
                  <a:gd name="T2" fmla="*/ 2216 w 2341"/>
                  <a:gd name="T3" fmla="*/ 3 h 797"/>
                  <a:gd name="T4" fmla="*/ 2097 w 2341"/>
                  <a:gd name="T5" fmla="*/ 9 h 797"/>
                  <a:gd name="T6" fmla="*/ 1977 w 2341"/>
                  <a:gd name="T7" fmla="*/ 19 h 797"/>
                  <a:gd name="T8" fmla="*/ 1861 w 2341"/>
                  <a:gd name="T9" fmla="*/ 34 h 797"/>
                  <a:gd name="T10" fmla="*/ 1745 w 2341"/>
                  <a:gd name="T11" fmla="*/ 52 h 797"/>
                  <a:gd name="T12" fmla="*/ 1636 w 2341"/>
                  <a:gd name="T13" fmla="*/ 74 h 797"/>
                  <a:gd name="T14" fmla="*/ 1535 w 2341"/>
                  <a:gd name="T15" fmla="*/ 98 h 797"/>
                  <a:gd name="T16" fmla="*/ 1438 w 2341"/>
                  <a:gd name="T17" fmla="*/ 125 h 797"/>
                  <a:gd name="T18" fmla="*/ 1352 w 2341"/>
                  <a:gd name="T19" fmla="*/ 153 h 797"/>
                  <a:gd name="T20" fmla="*/ 1273 w 2341"/>
                  <a:gd name="T21" fmla="*/ 185 h 797"/>
                  <a:gd name="T22" fmla="*/ 1202 w 2341"/>
                  <a:gd name="T23" fmla="*/ 218 h 797"/>
                  <a:gd name="T24" fmla="*/ 1142 w 2341"/>
                  <a:gd name="T25" fmla="*/ 251 h 797"/>
                  <a:gd name="T26" fmla="*/ 1093 w 2341"/>
                  <a:gd name="T27" fmla="*/ 287 h 797"/>
                  <a:gd name="T28" fmla="*/ 1060 w 2341"/>
                  <a:gd name="T29" fmla="*/ 324 h 797"/>
                  <a:gd name="T30" fmla="*/ 1037 w 2341"/>
                  <a:gd name="T31" fmla="*/ 361 h 797"/>
                  <a:gd name="T32" fmla="*/ 1033 w 2341"/>
                  <a:gd name="T33" fmla="*/ 379 h 797"/>
                  <a:gd name="T34" fmla="*/ 1030 w 2341"/>
                  <a:gd name="T35" fmla="*/ 398 h 797"/>
                  <a:gd name="T36" fmla="*/ 1022 w 2341"/>
                  <a:gd name="T37" fmla="*/ 435 h 797"/>
                  <a:gd name="T38" fmla="*/ 1007 w 2341"/>
                  <a:gd name="T39" fmla="*/ 472 h 797"/>
                  <a:gd name="T40" fmla="*/ 977 w 2341"/>
                  <a:gd name="T41" fmla="*/ 509 h 797"/>
                  <a:gd name="T42" fmla="*/ 940 w 2341"/>
                  <a:gd name="T43" fmla="*/ 545 h 797"/>
                  <a:gd name="T44" fmla="*/ 895 w 2341"/>
                  <a:gd name="T45" fmla="*/ 579 h 797"/>
                  <a:gd name="T46" fmla="*/ 839 w 2341"/>
                  <a:gd name="T47" fmla="*/ 611 h 797"/>
                  <a:gd name="T48" fmla="*/ 779 w 2341"/>
                  <a:gd name="T49" fmla="*/ 643 h 797"/>
                  <a:gd name="T50" fmla="*/ 708 w 2341"/>
                  <a:gd name="T51" fmla="*/ 672 h 797"/>
                  <a:gd name="T52" fmla="*/ 633 w 2341"/>
                  <a:gd name="T53" fmla="*/ 699 h 797"/>
                  <a:gd name="T54" fmla="*/ 554 w 2341"/>
                  <a:gd name="T55" fmla="*/ 722 h 797"/>
                  <a:gd name="T56" fmla="*/ 468 w 2341"/>
                  <a:gd name="T57" fmla="*/ 743 h 797"/>
                  <a:gd name="T58" fmla="*/ 378 w 2341"/>
                  <a:gd name="T59" fmla="*/ 761 h 797"/>
                  <a:gd name="T60" fmla="*/ 288 w 2341"/>
                  <a:gd name="T61" fmla="*/ 777 h 797"/>
                  <a:gd name="T62" fmla="*/ 191 w 2341"/>
                  <a:gd name="T63" fmla="*/ 787 h 797"/>
                  <a:gd name="T64" fmla="*/ 97 w 2341"/>
                  <a:gd name="T65" fmla="*/ 793 h 797"/>
                  <a:gd name="T66" fmla="*/ 0 w 2341"/>
                  <a:gd name="T67" fmla="*/ 796 h 7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41" h="797">
                    <a:moveTo>
                      <a:pt x="2340" y="0"/>
                    </a:moveTo>
                    <a:lnTo>
                      <a:pt x="2216" y="3"/>
                    </a:lnTo>
                    <a:lnTo>
                      <a:pt x="2097" y="9"/>
                    </a:lnTo>
                    <a:lnTo>
                      <a:pt x="1977" y="19"/>
                    </a:lnTo>
                    <a:lnTo>
                      <a:pt x="1861" y="34"/>
                    </a:lnTo>
                    <a:lnTo>
                      <a:pt x="1745" y="52"/>
                    </a:lnTo>
                    <a:lnTo>
                      <a:pt x="1636" y="74"/>
                    </a:lnTo>
                    <a:lnTo>
                      <a:pt x="1535" y="98"/>
                    </a:lnTo>
                    <a:lnTo>
                      <a:pt x="1438" y="125"/>
                    </a:lnTo>
                    <a:lnTo>
                      <a:pt x="1352" y="153"/>
                    </a:lnTo>
                    <a:lnTo>
                      <a:pt x="1273" y="185"/>
                    </a:lnTo>
                    <a:lnTo>
                      <a:pt x="1202" y="218"/>
                    </a:lnTo>
                    <a:lnTo>
                      <a:pt x="1142" y="251"/>
                    </a:lnTo>
                    <a:lnTo>
                      <a:pt x="1093" y="287"/>
                    </a:lnTo>
                    <a:lnTo>
                      <a:pt x="1060" y="324"/>
                    </a:lnTo>
                    <a:lnTo>
                      <a:pt x="1037" y="361"/>
                    </a:lnTo>
                    <a:lnTo>
                      <a:pt x="1033" y="379"/>
                    </a:lnTo>
                    <a:lnTo>
                      <a:pt x="1030" y="398"/>
                    </a:lnTo>
                    <a:lnTo>
                      <a:pt x="1022" y="435"/>
                    </a:lnTo>
                    <a:lnTo>
                      <a:pt x="1007" y="472"/>
                    </a:lnTo>
                    <a:lnTo>
                      <a:pt x="977" y="509"/>
                    </a:lnTo>
                    <a:lnTo>
                      <a:pt x="940" y="545"/>
                    </a:lnTo>
                    <a:lnTo>
                      <a:pt x="895" y="579"/>
                    </a:lnTo>
                    <a:lnTo>
                      <a:pt x="839" y="611"/>
                    </a:lnTo>
                    <a:lnTo>
                      <a:pt x="779" y="643"/>
                    </a:lnTo>
                    <a:lnTo>
                      <a:pt x="708" y="672"/>
                    </a:lnTo>
                    <a:lnTo>
                      <a:pt x="633" y="699"/>
                    </a:lnTo>
                    <a:lnTo>
                      <a:pt x="554" y="722"/>
                    </a:lnTo>
                    <a:lnTo>
                      <a:pt x="468" y="743"/>
                    </a:lnTo>
                    <a:lnTo>
                      <a:pt x="378" y="761"/>
                    </a:lnTo>
                    <a:lnTo>
                      <a:pt x="288" y="777"/>
                    </a:lnTo>
                    <a:lnTo>
                      <a:pt x="191" y="787"/>
                    </a:lnTo>
                    <a:lnTo>
                      <a:pt x="97" y="793"/>
                    </a:lnTo>
                    <a:lnTo>
                      <a:pt x="0" y="796"/>
                    </a:lnTo>
                  </a:path>
                </a:pathLst>
              </a:custGeom>
              <a:noFill/>
              <a:ln w="12700" cap="rnd" cmpd="sng">
                <a:solidFill>
                  <a:srgbClr val="33CC33"/>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4" name="Rectangle 27">
                <a:extLst>
                  <a:ext uri="{FF2B5EF4-FFF2-40B4-BE49-F238E27FC236}">
                    <a16:creationId xmlns:a16="http://schemas.microsoft.com/office/drawing/2014/main" id="{95B734B0-63C0-40C3-B1B2-F35E6D485A87}"/>
                  </a:ext>
                </a:extLst>
              </p:cNvPr>
              <p:cNvSpPr>
                <a:spLocks noChangeArrowheads="1"/>
              </p:cNvSpPr>
              <p:nvPr/>
            </p:nvSpPr>
            <p:spPr bwMode="auto">
              <a:xfrm>
                <a:off x="2965" y="1152"/>
                <a:ext cx="92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Book Antiqua" panose="02040602050305030304" pitchFamily="18" charset="0"/>
                  </a:rPr>
                  <a:t>Gromadzenie kapitału</a:t>
                </a:r>
                <a:endParaRPr lang="pl-PL" altLang="pl-PL" sz="1200" dirty="0">
                  <a:latin typeface="Book Antiqua CE" charset="-18"/>
                </a:endParaRPr>
              </a:p>
            </p:txBody>
          </p:sp>
          <p:sp>
            <p:nvSpPr>
              <p:cNvPr id="25" name="Line 28">
                <a:extLst>
                  <a:ext uri="{FF2B5EF4-FFF2-40B4-BE49-F238E27FC236}">
                    <a16:creationId xmlns:a16="http://schemas.microsoft.com/office/drawing/2014/main" id="{25339B79-0D0F-4721-88F5-70BD9C14FF0A}"/>
                  </a:ext>
                </a:extLst>
              </p:cNvPr>
              <p:cNvSpPr>
                <a:spLocks noChangeShapeType="1"/>
              </p:cNvSpPr>
              <p:nvPr/>
            </p:nvSpPr>
            <p:spPr bwMode="auto">
              <a:xfrm flipH="1">
                <a:off x="2563" y="1333"/>
                <a:ext cx="444" cy="109"/>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6" name="Rectangle 29">
                <a:extLst>
                  <a:ext uri="{FF2B5EF4-FFF2-40B4-BE49-F238E27FC236}">
                    <a16:creationId xmlns:a16="http://schemas.microsoft.com/office/drawing/2014/main" id="{4BBFB445-A8D9-4773-8EBF-7ADCF09AF79C}"/>
                  </a:ext>
                </a:extLst>
              </p:cNvPr>
              <p:cNvSpPr>
                <a:spLocks noChangeArrowheads="1"/>
              </p:cNvSpPr>
              <p:nvPr/>
            </p:nvSpPr>
            <p:spPr bwMode="auto">
              <a:xfrm>
                <a:off x="2120" y="1731"/>
                <a:ext cx="1453"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Book Antiqua" panose="02040602050305030304" pitchFamily="18" charset="0"/>
                  </a:rPr>
                  <a:t>Potrzeba dodatkowych środków </a:t>
                </a:r>
                <a:endParaRPr lang="pl-PL" altLang="pl-PL" sz="1200" dirty="0">
                  <a:latin typeface="Book Antiqua CE" charset="-18"/>
                </a:endParaRPr>
              </a:p>
            </p:txBody>
          </p:sp>
          <p:sp>
            <p:nvSpPr>
              <p:cNvPr id="27" name="Line 30">
                <a:extLst>
                  <a:ext uri="{FF2B5EF4-FFF2-40B4-BE49-F238E27FC236}">
                    <a16:creationId xmlns:a16="http://schemas.microsoft.com/office/drawing/2014/main" id="{25C561F0-F6AE-4471-AA24-09641F42A5B4}"/>
                  </a:ext>
                </a:extLst>
              </p:cNvPr>
              <p:cNvSpPr>
                <a:spLocks noChangeShapeType="1"/>
              </p:cNvSpPr>
              <p:nvPr/>
            </p:nvSpPr>
            <p:spPr bwMode="auto">
              <a:xfrm>
                <a:off x="1636" y="1731"/>
                <a:ext cx="525" cy="145"/>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8" name="Rectangle 31">
                <a:extLst>
                  <a:ext uri="{FF2B5EF4-FFF2-40B4-BE49-F238E27FC236}">
                    <a16:creationId xmlns:a16="http://schemas.microsoft.com/office/drawing/2014/main" id="{F56524C4-472A-4B82-85C7-68DEB0177B95}"/>
                  </a:ext>
                </a:extLst>
              </p:cNvPr>
              <p:cNvSpPr>
                <a:spLocks noChangeArrowheads="1"/>
              </p:cNvSpPr>
              <p:nvPr/>
            </p:nvSpPr>
            <p:spPr bwMode="auto">
              <a:xfrm>
                <a:off x="3842" y="1378"/>
                <a:ext cx="174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Book Antiqua" panose="02040602050305030304" pitchFamily="18" charset="0"/>
                  </a:rPr>
                  <a:t>Wykorzystanie oszczędności</a:t>
                </a:r>
                <a:r>
                  <a:rPr lang="pl-PL" altLang="pl-PL" sz="1800" dirty="0">
                    <a:latin typeface="Arial" panose="020B0604020202020204" pitchFamily="34" charset="0"/>
                  </a:rPr>
                  <a:t> </a:t>
                </a:r>
                <a:endParaRPr lang="pl-PL" altLang="pl-PL" sz="1800" dirty="0">
                  <a:latin typeface="Arial CE" panose="020B0604020202020204" pitchFamily="34" charset="0"/>
                </a:endParaRPr>
              </a:p>
            </p:txBody>
          </p:sp>
          <p:sp>
            <p:nvSpPr>
              <p:cNvPr id="29" name="Rectangle 32">
                <a:extLst>
                  <a:ext uri="{FF2B5EF4-FFF2-40B4-BE49-F238E27FC236}">
                    <a16:creationId xmlns:a16="http://schemas.microsoft.com/office/drawing/2014/main" id="{E59AEAE5-0944-4A8D-BE51-9180F511667E}"/>
                  </a:ext>
                </a:extLst>
              </p:cNvPr>
              <p:cNvSpPr>
                <a:spLocks noChangeArrowheads="1"/>
              </p:cNvSpPr>
              <p:nvPr/>
            </p:nvSpPr>
            <p:spPr bwMode="auto">
              <a:xfrm>
                <a:off x="4700" y="1948"/>
                <a:ext cx="4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a:latin typeface="Book Antiqua" panose="02040602050305030304" pitchFamily="18" charset="0"/>
                  </a:rPr>
                  <a:t>Czas </a:t>
                </a:r>
                <a:endParaRPr lang="pl-PL" altLang="pl-PL" sz="1200">
                  <a:latin typeface="Book Antiqua CE" charset="-18"/>
                </a:endParaRPr>
              </a:p>
            </p:txBody>
          </p:sp>
          <p:sp>
            <p:nvSpPr>
              <p:cNvPr id="30" name="Line 33">
                <a:extLst>
                  <a:ext uri="{FF2B5EF4-FFF2-40B4-BE49-F238E27FC236}">
                    <a16:creationId xmlns:a16="http://schemas.microsoft.com/office/drawing/2014/main" id="{510A0AD5-F7B2-4990-B3F8-B33BB4343299}"/>
                  </a:ext>
                </a:extLst>
              </p:cNvPr>
              <p:cNvSpPr>
                <a:spLocks noChangeShapeType="1"/>
              </p:cNvSpPr>
              <p:nvPr/>
            </p:nvSpPr>
            <p:spPr bwMode="auto">
              <a:xfrm>
                <a:off x="1314" y="2781"/>
                <a:ext cx="403" cy="0"/>
              </a:xfrm>
              <a:prstGeom prst="line">
                <a:avLst/>
              </a:prstGeom>
              <a:noFill/>
              <a:ln w="12700">
                <a:solidFill>
                  <a:srgbClr val="FF33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 name="Line 34">
                <a:extLst>
                  <a:ext uri="{FF2B5EF4-FFF2-40B4-BE49-F238E27FC236}">
                    <a16:creationId xmlns:a16="http://schemas.microsoft.com/office/drawing/2014/main" id="{4FCAF93E-3734-44F2-B924-612417BF7B43}"/>
                  </a:ext>
                </a:extLst>
              </p:cNvPr>
              <p:cNvSpPr>
                <a:spLocks noChangeShapeType="1"/>
              </p:cNvSpPr>
              <p:nvPr/>
            </p:nvSpPr>
            <p:spPr bwMode="auto">
              <a:xfrm>
                <a:off x="1314" y="2419"/>
                <a:ext cx="403" cy="0"/>
              </a:xfrm>
              <a:prstGeom prst="line">
                <a:avLst/>
              </a:prstGeom>
              <a:noFill/>
              <a:ln w="127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2" name="Line 35">
                <a:extLst>
                  <a:ext uri="{FF2B5EF4-FFF2-40B4-BE49-F238E27FC236}">
                    <a16:creationId xmlns:a16="http://schemas.microsoft.com/office/drawing/2014/main" id="{E3884267-819E-4BBE-8B39-CB55D3A03B9A}"/>
                  </a:ext>
                </a:extLst>
              </p:cNvPr>
              <p:cNvSpPr>
                <a:spLocks noChangeShapeType="1"/>
              </p:cNvSpPr>
              <p:nvPr/>
            </p:nvSpPr>
            <p:spPr bwMode="auto">
              <a:xfrm>
                <a:off x="1314" y="2599"/>
                <a:ext cx="403" cy="0"/>
              </a:xfrm>
              <a:prstGeom prst="line">
                <a:avLst/>
              </a:prstGeom>
              <a:noFill/>
              <a:ln w="12700">
                <a:solidFill>
                  <a:srgbClr val="33CC33"/>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3" name="Rectangle 36">
                <a:extLst>
                  <a:ext uri="{FF2B5EF4-FFF2-40B4-BE49-F238E27FC236}">
                    <a16:creationId xmlns:a16="http://schemas.microsoft.com/office/drawing/2014/main" id="{E8EA7BAE-2910-4B24-844C-2573FC6AB758}"/>
                  </a:ext>
                </a:extLst>
              </p:cNvPr>
              <p:cNvSpPr>
                <a:spLocks noChangeArrowheads="1"/>
              </p:cNvSpPr>
              <p:nvPr/>
            </p:nvSpPr>
            <p:spPr bwMode="auto">
              <a:xfrm>
                <a:off x="1676" y="2347"/>
                <a:ext cx="2319"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Book Antiqua" panose="02040602050305030304" pitchFamily="18" charset="0"/>
                  </a:rPr>
                  <a:t>Wydatki dla zachowania standardu życia </a:t>
                </a:r>
                <a:endParaRPr lang="pl-PL" altLang="pl-PL" sz="1200" dirty="0">
                  <a:latin typeface="Book Antiqua CE" charset="-18"/>
                </a:endParaRPr>
              </a:p>
            </p:txBody>
          </p:sp>
          <p:sp>
            <p:nvSpPr>
              <p:cNvPr id="34" name="Rectangle 37">
                <a:extLst>
                  <a:ext uri="{FF2B5EF4-FFF2-40B4-BE49-F238E27FC236}">
                    <a16:creationId xmlns:a16="http://schemas.microsoft.com/office/drawing/2014/main" id="{89CF3E46-EDB9-4F8F-BF6D-19CFA096C580}"/>
                  </a:ext>
                </a:extLst>
              </p:cNvPr>
              <p:cNvSpPr>
                <a:spLocks noChangeArrowheads="1"/>
              </p:cNvSpPr>
              <p:nvPr/>
            </p:nvSpPr>
            <p:spPr bwMode="auto">
              <a:xfrm>
                <a:off x="1717" y="2528"/>
                <a:ext cx="129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Book Antiqua" panose="02040602050305030304" pitchFamily="18" charset="0"/>
                  </a:rPr>
                  <a:t>Dochód z pracy </a:t>
                </a:r>
                <a:endParaRPr lang="pl-PL" altLang="pl-PL" sz="1200" dirty="0">
                  <a:latin typeface="Book Antiqua CE" charset="-18"/>
                </a:endParaRPr>
              </a:p>
            </p:txBody>
          </p:sp>
          <p:sp>
            <p:nvSpPr>
              <p:cNvPr id="35" name="Rectangle 38">
                <a:extLst>
                  <a:ext uri="{FF2B5EF4-FFF2-40B4-BE49-F238E27FC236}">
                    <a16:creationId xmlns:a16="http://schemas.microsoft.com/office/drawing/2014/main" id="{10EC44F7-6814-4F09-8D4D-19B0F8835817}"/>
                  </a:ext>
                </a:extLst>
              </p:cNvPr>
              <p:cNvSpPr>
                <a:spLocks noChangeArrowheads="1"/>
              </p:cNvSpPr>
              <p:nvPr/>
            </p:nvSpPr>
            <p:spPr bwMode="auto">
              <a:xfrm>
                <a:off x="1676" y="2708"/>
                <a:ext cx="10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a:spcBef>
                    <a:spcPct val="20000"/>
                  </a:spcBef>
                  <a:buClr>
                    <a:schemeClr val="tx1"/>
                  </a:buClr>
                  <a:buChar char="•"/>
                  <a:defRPr sz="2000">
                    <a:solidFill>
                      <a:schemeClr val="tx1"/>
                    </a:solidFill>
                    <a:latin typeface="Verdana" panose="020B0604030504040204" pitchFamily="34" charset="0"/>
                  </a:defRPr>
                </a:lvl3pPr>
                <a:lvl4pPr>
                  <a:spcBef>
                    <a:spcPct val="20000"/>
                  </a:spcBef>
                  <a:buChar char="–"/>
                  <a:defRPr>
                    <a:solidFill>
                      <a:schemeClr val="tx1"/>
                    </a:solidFill>
                    <a:latin typeface="Verdana" panose="020B0604030504040204" pitchFamily="34" charset="0"/>
                  </a:defRPr>
                </a:lvl4pPr>
                <a:lvl5pPr>
                  <a:spcBef>
                    <a:spcPct val="20000"/>
                  </a:spcBef>
                  <a:buChar char="»"/>
                  <a:defRPr sz="1600">
                    <a:solidFill>
                      <a:schemeClr val="tx1"/>
                    </a:solidFill>
                    <a:latin typeface="Verdana" panose="020B0604030504040204" pitchFamily="34" charset="0"/>
                  </a:defRPr>
                </a:lvl5pPr>
                <a:lvl6pPr marL="25146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449263"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ClrTx/>
                  <a:buFontTx/>
                  <a:buNone/>
                </a:pPr>
                <a:r>
                  <a:rPr lang="pl-PL" altLang="pl-PL" sz="1200">
                    <a:latin typeface="Book Antiqua" panose="02040602050305030304" pitchFamily="18" charset="0"/>
                  </a:rPr>
                  <a:t>Emerytura </a:t>
                </a:r>
                <a:endParaRPr lang="pl-PL" altLang="pl-PL" sz="1200">
                  <a:latin typeface="Book Antiqua CE" charset="-18"/>
                </a:endParaRPr>
              </a:p>
            </p:txBody>
          </p:sp>
        </p:grpSp>
      </p:grpSp>
      <p:sp>
        <p:nvSpPr>
          <p:cNvPr id="36" name="Prostokąt 35">
            <a:extLst>
              <a:ext uri="{FF2B5EF4-FFF2-40B4-BE49-F238E27FC236}">
                <a16:creationId xmlns:a16="http://schemas.microsoft.com/office/drawing/2014/main" id="{F3556525-54FF-46BA-8BDA-667E11F6E180}"/>
              </a:ext>
            </a:extLst>
          </p:cNvPr>
          <p:cNvSpPr/>
          <p:nvPr/>
        </p:nvSpPr>
        <p:spPr>
          <a:xfrm>
            <a:off x="6034219" y="4011910"/>
            <a:ext cx="2498221" cy="707886"/>
          </a:xfrm>
          <a:prstGeom prst="rect">
            <a:avLst/>
          </a:prstGeom>
        </p:spPr>
        <p:txBody>
          <a:bodyPr wrap="square">
            <a:spAutoFit/>
          </a:bodyPr>
          <a:lstStyle/>
          <a:p>
            <a:pPr>
              <a:spcBef>
                <a:spcPct val="0"/>
              </a:spcBef>
            </a:pPr>
            <a:r>
              <a:rPr lang="pl-PL" altLang="pl-PL" sz="1000" dirty="0">
                <a:solidFill>
                  <a:schemeClr val="tx1">
                    <a:lumMod val="75000"/>
                    <a:lumOff val="25000"/>
                  </a:schemeClr>
                </a:solidFill>
                <a:latin typeface="Times New Roman" panose="02020603050405020304" pitchFamily="18" charset="0"/>
                <a:cs typeface="Times New Roman" panose="02020603050405020304" pitchFamily="18" charset="0"/>
              </a:rPr>
              <a:t>Źródło: opracowanie własne na podstawie: F. Modigliani, </a:t>
            </a:r>
            <a:r>
              <a:rPr lang="pl-PL" altLang="pl-PL" sz="1000" i="1" dirty="0">
                <a:solidFill>
                  <a:schemeClr val="tx1">
                    <a:lumMod val="75000"/>
                    <a:lumOff val="25000"/>
                  </a:schemeClr>
                </a:solidFill>
                <a:latin typeface="Times New Roman" panose="02020603050405020304" pitchFamily="18" charset="0"/>
                <a:cs typeface="Times New Roman" panose="02020603050405020304" pitchFamily="18" charset="0"/>
              </a:rPr>
              <a:t>Life </a:t>
            </a:r>
            <a:r>
              <a:rPr lang="pl-PL" altLang="pl-PL" sz="1000" i="1" dirty="0" err="1">
                <a:solidFill>
                  <a:schemeClr val="tx1">
                    <a:lumMod val="75000"/>
                    <a:lumOff val="25000"/>
                  </a:schemeClr>
                </a:solidFill>
                <a:latin typeface="Times New Roman" panose="02020603050405020304" pitchFamily="18" charset="0"/>
                <a:cs typeface="Times New Roman" panose="02020603050405020304" pitchFamily="18" charset="0"/>
              </a:rPr>
              <a:t>Cycle</a:t>
            </a:r>
            <a:r>
              <a:rPr lang="pl-PL" altLang="pl-PL" sz="1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pl-PL" altLang="pl-PL" sz="1000" i="1" dirty="0" err="1">
                <a:solidFill>
                  <a:schemeClr val="tx1">
                    <a:lumMod val="75000"/>
                    <a:lumOff val="25000"/>
                  </a:schemeClr>
                </a:solidFill>
                <a:latin typeface="Times New Roman" panose="02020603050405020304" pitchFamily="18" charset="0"/>
                <a:cs typeface="Times New Roman" panose="02020603050405020304" pitchFamily="18" charset="0"/>
              </a:rPr>
              <a:t>Individual</a:t>
            </a:r>
            <a:r>
              <a:rPr lang="pl-PL" altLang="pl-PL" sz="1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pl-PL" altLang="pl-PL" sz="1000" i="1" dirty="0" err="1">
                <a:solidFill>
                  <a:schemeClr val="tx1">
                    <a:lumMod val="75000"/>
                    <a:lumOff val="25000"/>
                  </a:schemeClr>
                </a:solidFill>
                <a:latin typeface="Times New Roman" panose="02020603050405020304" pitchFamily="18" charset="0"/>
                <a:cs typeface="Times New Roman" panose="02020603050405020304" pitchFamily="18" charset="0"/>
              </a:rPr>
              <a:t>Thrift</a:t>
            </a:r>
            <a:r>
              <a:rPr lang="pl-PL" altLang="pl-PL" sz="1000" i="1" dirty="0">
                <a:solidFill>
                  <a:schemeClr val="tx1">
                    <a:lumMod val="75000"/>
                    <a:lumOff val="25000"/>
                  </a:schemeClr>
                </a:solidFill>
                <a:latin typeface="Times New Roman" panose="02020603050405020304" pitchFamily="18" charset="0"/>
                <a:cs typeface="Times New Roman" panose="02020603050405020304" pitchFamily="18" charset="0"/>
              </a:rPr>
              <a:t>, and the </a:t>
            </a:r>
            <a:r>
              <a:rPr lang="pl-PL" altLang="pl-PL" sz="1000" i="1" dirty="0" err="1">
                <a:solidFill>
                  <a:schemeClr val="tx1">
                    <a:lumMod val="75000"/>
                    <a:lumOff val="25000"/>
                  </a:schemeClr>
                </a:solidFill>
                <a:latin typeface="Times New Roman" panose="02020603050405020304" pitchFamily="18" charset="0"/>
                <a:cs typeface="Times New Roman" panose="02020603050405020304" pitchFamily="18" charset="0"/>
              </a:rPr>
              <a:t>Wealth</a:t>
            </a:r>
            <a:r>
              <a:rPr lang="pl-PL" altLang="pl-PL" sz="1000" i="1" dirty="0">
                <a:solidFill>
                  <a:schemeClr val="tx1">
                    <a:lumMod val="75000"/>
                    <a:lumOff val="25000"/>
                  </a:schemeClr>
                </a:solidFill>
                <a:latin typeface="Times New Roman" panose="02020603050405020304" pitchFamily="18" charset="0"/>
                <a:cs typeface="Times New Roman" panose="02020603050405020304" pitchFamily="18" charset="0"/>
              </a:rPr>
              <a:t> of Nations, „The American </a:t>
            </a:r>
            <a:r>
              <a:rPr lang="pl-PL" altLang="pl-PL" sz="1000" i="1" dirty="0" err="1">
                <a:solidFill>
                  <a:schemeClr val="tx1">
                    <a:lumMod val="75000"/>
                    <a:lumOff val="25000"/>
                  </a:schemeClr>
                </a:solidFill>
                <a:latin typeface="Times New Roman" panose="02020603050405020304" pitchFamily="18" charset="0"/>
                <a:cs typeface="Times New Roman" panose="02020603050405020304" pitchFamily="18" charset="0"/>
              </a:rPr>
              <a:t>Economic</a:t>
            </a:r>
            <a:r>
              <a:rPr lang="pl-PL" altLang="pl-PL" sz="1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pl-PL" altLang="pl-PL" sz="1000" i="1" dirty="0" err="1">
                <a:solidFill>
                  <a:schemeClr val="tx1">
                    <a:lumMod val="75000"/>
                    <a:lumOff val="25000"/>
                  </a:schemeClr>
                </a:solidFill>
                <a:latin typeface="Times New Roman" panose="02020603050405020304" pitchFamily="18" charset="0"/>
                <a:cs typeface="Times New Roman" panose="02020603050405020304" pitchFamily="18" charset="0"/>
              </a:rPr>
              <a:t>Review</a:t>
            </a:r>
            <a:r>
              <a:rPr lang="pl-PL" altLang="pl-PL" sz="1000" i="1" dirty="0">
                <a:solidFill>
                  <a:schemeClr val="tx1">
                    <a:lumMod val="75000"/>
                    <a:lumOff val="25000"/>
                  </a:schemeClr>
                </a:solidFill>
                <a:latin typeface="Times New Roman" panose="02020603050405020304" pitchFamily="18" charset="0"/>
                <a:cs typeface="Times New Roman" panose="02020603050405020304" pitchFamily="18" charset="0"/>
              </a:rPr>
              <a:t>” 1986, nr 3</a:t>
            </a:r>
            <a:r>
              <a:rPr lang="pl-PL" altLang="pl-PL" sz="10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4344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457200" y="339502"/>
            <a:ext cx="8075240" cy="853292"/>
          </a:xfrm>
        </p:spPr>
        <p:txBody>
          <a:bodyPr/>
          <a:lstStyle/>
          <a:p>
            <a:r>
              <a:rPr lang="pl-PL" sz="2800" dirty="0"/>
              <a:t>Symulacja – kapitał emerytalny dla kobiety</a:t>
            </a:r>
            <a:br>
              <a:rPr lang="pl-PL" sz="2800" dirty="0"/>
            </a:br>
            <a:r>
              <a:rPr lang="pl-PL" sz="1800" dirty="0"/>
              <a:t>Założenie: minimalna emerytura pozwalająca na samodzielność finansową to 3000 zł</a:t>
            </a:r>
          </a:p>
        </p:txBody>
      </p:sp>
      <p:sp>
        <p:nvSpPr>
          <p:cNvPr id="4" name="Symbol zastępczy numeru slajdu 3"/>
          <p:cNvSpPr>
            <a:spLocks noGrp="1"/>
          </p:cNvSpPr>
          <p:nvPr>
            <p:ph type="sldNum" sz="quarter" idx="12"/>
          </p:nvPr>
        </p:nvSpPr>
        <p:spPr>
          <a:xfrm>
            <a:off x="7561312" y="4767263"/>
            <a:ext cx="1259160" cy="273844"/>
          </a:xfrm>
        </p:spPr>
        <p:txBody>
          <a:bodyPr/>
          <a:lstStyle/>
          <a:p>
            <a:fld id="{CF567F1F-167A-4A9C-A046-3C347B49A1AC}" type="slidenum">
              <a:rPr lang="pl-PL" smtClean="0"/>
              <a:pPr/>
              <a:t>7</a:t>
            </a:fld>
            <a:endParaRPr lang="pl-PL" dirty="0"/>
          </a:p>
        </p:txBody>
      </p:sp>
      <p:sp>
        <p:nvSpPr>
          <p:cNvPr id="5" name="Symbol zastępczy zawartości 2">
            <a:extLst>
              <a:ext uri="{FF2B5EF4-FFF2-40B4-BE49-F238E27FC236}">
                <a16:creationId xmlns:a16="http://schemas.microsoft.com/office/drawing/2014/main" id="{ECA33E07-6955-423E-A938-E3CDBBA03323}"/>
              </a:ext>
            </a:extLst>
          </p:cNvPr>
          <p:cNvSpPr>
            <a:spLocks noGrp="1"/>
          </p:cNvSpPr>
          <p:nvPr>
            <p:ph idx="1"/>
          </p:nvPr>
        </p:nvSpPr>
        <p:spPr>
          <a:xfrm>
            <a:off x="1331639" y="1275606"/>
            <a:ext cx="6480721" cy="3096344"/>
          </a:xfrm>
        </p:spPr>
        <p:txBody>
          <a:bodyPr>
            <a:noAutofit/>
          </a:bodyPr>
          <a:lstStyle/>
          <a:p>
            <a:pPr marL="624078" indent="-514350" algn="l">
              <a:lnSpc>
                <a:spcPct val="150000"/>
              </a:lnSpc>
              <a:buFont typeface="+mj-lt"/>
              <a:buAutoNum type="arabicPeriod"/>
            </a:pPr>
            <a:r>
              <a:rPr lang="pl-PL" sz="1800" dirty="0"/>
              <a:t>wiek emerytalny dla kobiet – </a:t>
            </a:r>
            <a:r>
              <a:rPr lang="pl-PL" sz="1800" dirty="0">
                <a:solidFill>
                  <a:srgbClr val="990033"/>
                </a:solidFill>
              </a:rPr>
              <a:t>60</a:t>
            </a:r>
            <a:r>
              <a:rPr lang="pl-PL" sz="1800" dirty="0"/>
              <a:t> lat</a:t>
            </a:r>
          </a:p>
          <a:p>
            <a:pPr marL="624078" indent="-514350" algn="l">
              <a:lnSpc>
                <a:spcPct val="150000"/>
              </a:lnSpc>
              <a:buFont typeface="+mj-lt"/>
              <a:buAutoNum type="arabicPeriod"/>
            </a:pPr>
            <a:r>
              <a:rPr lang="pl-PL" sz="1800" dirty="0"/>
              <a:t>prognozowana długość życia kobiety – 82 lata</a:t>
            </a:r>
          </a:p>
          <a:p>
            <a:pPr marL="624078" indent="-514350" algn="l">
              <a:lnSpc>
                <a:spcPct val="150000"/>
              </a:lnSpc>
              <a:buFont typeface="+mj-lt"/>
              <a:buAutoNum type="arabicPeriod"/>
            </a:pPr>
            <a:r>
              <a:rPr lang="pl-PL" sz="1800" dirty="0"/>
              <a:t>liczba lat życia na emeryturze – </a:t>
            </a:r>
            <a:r>
              <a:rPr lang="pl-PL" sz="1800" dirty="0">
                <a:solidFill>
                  <a:srgbClr val="990033"/>
                </a:solidFill>
              </a:rPr>
              <a:t>22</a:t>
            </a:r>
          </a:p>
          <a:p>
            <a:pPr marL="624078" indent="-514350" algn="l">
              <a:lnSpc>
                <a:spcPct val="150000"/>
              </a:lnSpc>
              <a:buFont typeface="+mj-lt"/>
              <a:buAutoNum type="arabicPeriod"/>
            </a:pPr>
            <a:r>
              <a:rPr lang="pl-PL" sz="1800" dirty="0"/>
              <a:t>liczba miesięcy życia na emeryturze – </a:t>
            </a:r>
            <a:r>
              <a:rPr lang="pl-PL" sz="1800" dirty="0">
                <a:solidFill>
                  <a:srgbClr val="990033"/>
                </a:solidFill>
              </a:rPr>
              <a:t>22</a:t>
            </a:r>
            <a:r>
              <a:rPr lang="pl-PL" sz="1800" dirty="0"/>
              <a:t> x 12 = </a:t>
            </a:r>
            <a:r>
              <a:rPr lang="pl-PL" sz="1800" dirty="0">
                <a:solidFill>
                  <a:srgbClr val="990033"/>
                </a:solidFill>
              </a:rPr>
              <a:t>264</a:t>
            </a:r>
          </a:p>
          <a:p>
            <a:pPr marL="624078" indent="-514350" algn="l">
              <a:lnSpc>
                <a:spcPct val="150000"/>
              </a:lnSpc>
              <a:buFont typeface="+mj-lt"/>
              <a:buAutoNum type="arabicPeriod"/>
            </a:pPr>
            <a:r>
              <a:rPr lang="pl-PL" sz="1800" dirty="0"/>
              <a:t>kapitał emerytalny = 264 x 3000 = </a:t>
            </a:r>
            <a:r>
              <a:rPr lang="pl-PL" sz="1800" dirty="0">
                <a:solidFill>
                  <a:srgbClr val="990033"/>
                </a:solidFill>
              </a:rPr>
              <a:t>792 000</a:t>
            </a:r>
          </a:p>
          <a:p>
            <a:pPr marL="624078" indent="-514350" algn="l">
              <a:lnSpc>
                <a:spcPct val="150000"/>
              </a:lnSpc>
              <a:buFont typeface="+mj-lt"/>
              <a:buAutoNum type="arabicPeriod"/>
            </a:pPr>
            <a:r>
              <a:rPr lang="pl-PL" sz="1800" dirty="0"/>
              <a:t>emerytura z państwowego systemu (wszystkie III filary, wariant optymistyczny) – </a:t>
            </a:r>
            <a:r>
              <a:rPr lang="pl-PL" sz="1800" dirty="0">
                <a:solidFill>
                  <a:srgbClr val="990033"/>
                </a:solidFill>
              </a:rPr>
              <a:t>264</a:t>
            </a:r>
            <a:r>
              <a:rPr lang="pl-PL" sz="1800" dirty="0"/>
              <a:t> x 2000 = </a:t>
            </a:r>
            <a:r>
              <a:rPr lang="pl-PL" sz="1800" dirty="0">
                <a:solidFill>
                  <a:srgbClr val="990033"/>
                </a:solidFill>
              </a:rPr>
              <a:t>528 000</a:t>
            </a:r>
          </a:p>
          <a:p>
            <a:pPr marL="624078" indent="-514350" algn="l">
              <a:lnSpc>
                <a:spcPct val="150000"/>
              </a:lnSpc>
              <a:buFont typeface="+mj-lt"/>
              <a:buAutoNum type="arabicPeriod"/>
            </a:pPr>
            <a:r>
              <a:rPr lang="pl-PL" sz="1800" b="1" u="sng" dirty="0"/>
              <a:t>brakujący kapitał = </a:t>
            </a:r>
            <a:r>
              <a:rPr lang="pl-PL" sz="1800" b="1" u="sng" dirty="0">
                <a:solidFill>
                  <a:srgbClr val="990033"/>
                </a:solidFill>
              </a:rPr>
              <a:t>792 000 – 528 000 = 264</a:t>
            </a:r>
            <a:r>
              <a:rPr lang="pl-PL" sz="1800" b="1" u="sng" dirty="0">
                <a:solidFill>
                  <a:srgbClr val="990033"/>
                </a:solidFill>
                <a:cs typeface="Lucida Sans Unicode" panose="020B0602030504020204" pitchFamily="34" charset="0"/>
              </a:rPr>
              <a:t> </a:t>
            </a:r>
            <a:r>
              <a:rPr lang="pl-PL" sz="1800" b="1" u="sng" dirty="0">
                <a:solidFill>
                  <a:srgbClr val="990033"/>
                </a:solidFill>
              </a:rPr>
              <a:t>000 zł</a:t>
            </a:r>
          </a:p>
        </p:txBody>
      </p:sp>
    </p:spTree>
    <p:extLst>
      <p:ext uri="{BB962C8B-B14F-4D97-AF65-F5344CB8AC3E}">
        <p14:creationId xmlns:p14="http://schemas.microsoft.com/office/powerpoint/2010/main" val="208815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5"/>
          <p:cNvSpPr txBox="1">
            <a:spLocks/>
          </p:cNvSpPr>
          <p:nvPr/>
        </p:nvSpPr>
        <p:spPr>
          <a:xfrm>
            <a:off x="457200" y="339273"/>
            <a:ext cx="6851104" cy="884070"/>
          </a:xfrm>
          <a:prstGeom prst="rect">
            <a:avLst/>
          </a:prstGeom>
          <a:solidFill>
            <a:srgbClr val="E6E7E9"/>
          </a:solidFill>
        </p:spPr>
        <p:txBody>
          <a:bodyPr vert="horz" wrap="square" lIns="72000" tIns="36000" rIns="72000" bIns="108000" rtlCol="0" anchor="t">
            <a:spAutoFit/>
          </a:bodyPr>
          <a:lstStyle>
            <a:lvl1pPr algn="l" defTabSz="914400" rtl="0" eaLnBrk="1" latinLnBrk="0" hangingPunct="1">
              <a:spcBef>
                <a:spcPct val="0"/>
              </a:spcBef>
              <a:buNone/>
              <a:defRPr sz="3000" kern="1200">
                <a:solidFill>
                  <a:schemeClr val="tx1">
                    <a:lumMod val="75000"/>
                    <a:lumOff val="25000"/>
                  </a:schemeClr>
                </a:solidFill>
                <a:latin typeface="+mj-lt"/>
                <a:ea typeface="+mj-ea"/>
                <a:cs typeface="+mj-cs"/>
              </a:defRPr>
            </a:lvl1pPr>
          </a:lstStyle>
          <a:p>
            <a:r>
              <a:rPr lang="pl-PL" sz="2800" dirty="0"/>
              <a:t>Symulacja – kapitał emerytalny dla mężczyzny</a:t>
            </a:r>
          </a:p>
          <a:p>
            <a:r>
              <a:rPr lang="pl-PL" sz="1800" dirty="0"/>
              <a:t>Ćwiczenie do samodzielnego wykonania</a:t>
            </a:r>
            <a:endParaRPr lang="pl-PL" altLang="pl-PL" sz="1800" dirty="0">
              <a:latin typeface="+mn-lt"/>
            </a:endParaRPr>
          </a:p>
        </p:txBody>
      </p:sp>
      <p:sp>
        <p:nvSpPr>
          <p:cNvPr id="3" name="Symbol zastępczy numeru slajdu 2"/>
          <p:cNvSpPr>
            <a:spLocks noGrp="1"/>
          </p:cNvSpPr>
          <p:nvPr>
            <p:ph type="sldNum" sz="quarter" idx="12"/>
          </p:nvPr>
        </p:nvSpPr>
        <p:spPr>
          <a:xfrm>
            <a:off x="7561312" y="4767263"/>
            <a:ext cx="1259160" cy="273844"/>
          </a:xfrm>
        </p:spPr>
        <p:txBody>
          <a:bodyPr/>
          <a:lstStyle/>
          <a:p>
            <a:fld id="{CF567F1F-167A-4A9C-A046-3C347B49A1AC}" type="slidenum">
              <a:rPr lang="pl-PL" smtClean="0"/>
              <a:pPr/>
              <a:t>8</a:t>
            </a:fld>
            <a:endParaRPr lang="pl-PL" dirty="0"/>
          </a:p>
        </p:txBody>
      </p:sp>
      <p:sp>
        <p:nvSpPr>
          <p:cNvPr id="27" name="Symbol zastępczy zawartości 2">
            <a:extLst>
              <a:ext uri="{FF2B5EF4-FFF2-40B4-BE49-F238E27FC236}">
                <a16:creationId xmlns:a16="http://schemas.microsoft.com/office/drawing/2014/main" id="{72CE2649-A5BD-4B21-B339-9FA760DB8500}"/>
              </a:ext>
            </a:extLst>
          </p:cNvPr>
          <p:cNvSpPr>
            <a:spLocks noGrp="1"/>
          </p:cNvSpPr>
          <p:nvPr>
            <p:ph idx="1"/>
          </p:nvPr>
        </p:nvSpPr>
        <p:spPr>
          <a:xfrm>
            <a:off x="1331640" y="1268761"/>
            <a:ext cx="7056784" cy="3247205"/>
          </a:xfrm>
        </p:spPr>
        <p:txBody>
          <a:bodyPr>
            <a:noAutofit/>
          </a:bodyPr>
          <a:lstStyle/>
          <a:p>
            <a:pPr marL="624078" indent="-514350" algn="l">
              <a:lnSpc>
                <a:spcPct val="150000"/>
              </a:lnSpc>
              <a:buFont typeface="+mj-lt"/>
              <a:buAutoNum type="arabicPeriod"/>
            </a:pPr>
            <a:r>
              <a:rPr lang="pl-PL" sz="1800" dirty="0"/>
              <a:t>wiek emerytalny dla mężczyzn – </a:t>
            </a:r>
            <a:r>
              <a:rPr lang="pl-PL" sz="1800" dirty="0">
                <a:solidFill>
                  <a:srgbClr val="990033"/>
                </a:solidFill>
              </a:rPr>
              <a:t>65</a:t>
            </a:r>
            <a:r>
              <a:rPr lang="pl-PL" sz="1800" dirty="0"/>
              <a:t> lat</a:t>
            </a:r>
          </a:p>
          <a:p>
            <a:pPr marL="624078" indent="-514350" algn="l">
              <a:lnSpc>
                <a:spcPct val="150000"/>
              </a:lnSpc>
              <a:buFont typeface="+mj-lt"/>
              <a:buAutoNum type="arabicPeriod"/>
            </a:pPr>
            <a:r>
              <a:rPr lang="pl-PL" sz="1800" dirty="0"/>
              <a:t>prognozowana długość życia mężczyzny – 77 lat</a:t>
            </a:r>
          </a:p>
          <a:p>
            <a:pPr marL="624078" indent="-514350" algn="l">
              <a:lnSpc>
                <a:spcPct val="150000"/>
              </a:lnSpc>
              <a:buFont typeface="+mj-lt"/>
              <a:buAutoNum type="arabicPeriod"/>
            </a:pPr>
            <a:r>
              <a:rPr lang="pl-PL" sz="1800" dirty="0"/>
              <a:t>liczba lat życia na emeryturze – ?</a:t>
            </a:r>
          </a:p>
          <a:p>
            <a:pPr marL="624078" indent="-514350" algn="l">
              <a:lnSpc>
                <a:spcPct val="150000"/>
              </a:lnSpc>
              <a:buFont typeface="+mj-lt"/>
              <a:buAutoNum type="arabicPeriod"/>
            </a:pPr>
            <a:r>
              <a:rPr lang="pl-PL" sz="1800" dirty="0"/>
              <a:t>liczba miesięcy życia na emeryturze – ?</a:t>
            </a:r>
          </a:p>
          <a:p>
            <a:pPr marL="624078" indent="-514350" algn="l">
              <a:lnSpc>
                <a:spcPct val="150000"/>
              </a:lnSpc>
              <a:buFont typeface="+mj-lt"/>
              <a:buAutoNum type="arabicPeriod"/>
            </a:pPr>
            <a:r>
              <a:rPr lang="pl-PL" sz="1800" dirty="0"/>
              <a:t>kapitał  emerytalny = ? x 3000 zł = </a:t>
            </a:r>
          </a:p>
          <a:p>
            <a:pPr marL="624078" indent="-514350" algn="l">
              <a:lnSpc>
                <a:spcPct val="150000"/>
              </a:lnSpc>
              <a:buFont typeface="+mj-lt"/>
              <a:buAutoNum type="arabicPeriod"/>
            </a:pPr>
            <a:r>
              <a:rPr lang="pl-PL" sz="1800" dirty="0"/>
              <a:t>emerytura z państwowego systemu (wszystkie III filary, wariant optymistyczny) – ? x 2000 zł = </a:t>
            </a:r>
          </a:p>
          <a:p>
            <a:pPr marL="624078" indent="-514350" algn="l">
              <a:lnSpc>
                <a:spcPct val="150000"/>
              </a:lnSpc>
              <a:buFont typeface="+mj-lt"/>
              <a:buAutoNum type="arabicPeriod"/>
            </a:pPr>
            <a:r>
              <a:rPr lang="pl-PL" sz="1800" b="1" u="sng" dirty="0"/>
              <a:t>brakujący kapitał = ? – ? = ?</a:t>
            </a:r>
          </a:p>
        </p:txBody>
      </p:sp>
    </p:spTree>
    <p:extLst>
      <p:ext uri="{BB962C8B-B14F-4D97-AF65-F5344CB8AC3E}">
        <p14:creationId xmlns:p14="http://schemas.microsoft.com/office/powerpoint/2010/main" val="2067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5"/>
          </p:nvPr>
        </p:nvSpPr>
        <p:spPr>
          <a:xfrm>
            <a:off x="457200" y="843558"/>
            <a:ext cx="8178800" cy="1770143"/>
          </a:xfrm>
          <a:solidFill>
            <a:srgbClr val="B41C4F"/>
          </a:solidFill>
        </p:spPr>
        <p:txBody>
          <a:bodyPr/>
          <a:lstStyle/>
          <a:p>
            <a:pPr marL="0" indent="0">
              <a:buNone/>
            </a:pPr>
            <a:r>
              <a:rPr lang="pl-PL" sz="1400" dirty="0"/>
              <a:t>W ramach ubezpieczenia mieszanego zakład ubezpieczeń zobowiązuje się do wypłaty świadczenia w dwóch przypadkach: w sytuacji śmierci ubezpieczonego w trakcie trwania ubezpieczenia oraz w sytuacji, kiedy osoba ubezpieczona przeżyje okres ubezpieczenia.</a:t>
            </a:r>
          </a:p>
          <a:p>
            <a:pPr marL="0" indent="0">
              <a:buNone/>
            </a:pPr>
            <a:r>
              <a:rPr lang="pl-PL" sz="1400" dirty="0"/>
              <a:t>Jego zasada funkcjonowania jest wobec tego następująca:</a:t>
            </a:r>
          </a:p>
          <a:p>
            <a:r>
              <a:rPr lang="pl-PL" sz="1400" dirty="0"/>
              <a:t>w </a:t>
            </a:r>
            <a:r>
              <a:rPr lang="pl-PL" sz="1400" b="1" dirty="0"/>
              <a:t>sytuacji śmierci ubezpieczonego </a:t>
            </a:r>
            <a:r>
              <a:rPr lang="pl-PL" sz="1400" dirty="0"/>
              <a:t>zakład ubezpieczeń jest zobowiązany wypłacić uposażonemu sumę ubezpieczenia - spełniona jest wtedy rola ubezpieczenia na życie,</a:t>
            </a:r>
          </a:p>
          <a:p>
            <a:r>
              <a:rPr lang="pl-PL" sz="1400" b="1" dirty="0"/>
              <a:t>na koniec okresu ubezpieczenia </a:t>
            </a:r>
            <a:r>
              <a:rPr lang="pl-PL" sz="1400" dirty="0"/>
              <a:t>ubezpieczony otrzymuje sumę ubezpieczenia.</a:t>
            </a:r>
          </a:p>
        </p:txBody>
      </p:sp>
      <p:sp>
        <p:nvSpPr>
          <p:cNvPr id="7" name="Tytuł 6"/>
          <p:cNvSpPr>
            <a:spLocks noGrp="1"/>
          </p:cNvSpPr>
          <p:nvPr>
            <p:ph type="title"/>
          </p:nvPr>
        </p:nvSpPr>
        <p:spPr>
          <a:xfrm>
            <a:off x="457200" y="267495"/>
            <a:ext cx="6347048" cy="576293"/>
          </a:xfrm>
        </p:spPr>
        <p:txBody>
          <a:bodyPr/>
          <a:lstStyle/>
          <a:p>
            <a:r>
              <a:rPr lang="pl-PL" altLang="pl-PL" sz="2800" dirty="0"/>
              <a:t>Klasyczne ubezpieczenia na życie i dożycie</a:t>
            </a:r>
            <a:endParaRPr lang="pl-PL" sz="2800" dirty="0"/>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9</a:t>
            </a:fld>
            <a:endParaRPr lang="pl-PL"/>
          </a:p>
        </p:txBody>
      </p:sp>
      <p:sp>
        <p:nvSpPr>
          <p:cNvPr id="23" name="Symbol zastępczy zawartości 2">
            <a:extLst>
              <a:ext uri="{FF2B5EF4-FFF2-40B4-BE49-F238E27FC236}">
                <a16:creationId xmlns:a16="http://schemas.microsoft.com/office/drawing/2014/main" id="{4C13C8CF-AD18-4ED4-8429-A622E9BDF158}"/>
              </a:ext>
            </a:extLst>
          </p:cNvPr>
          <p:cNvSpPr>
            <a:spLocks noGrp="1"/>
          </p:cNvSpPr>
          <p:nvPr>
            <p:ph idx="1"/>
          </p:nvPr>
        </p:nvSpPr>
        <p:spPr>
          <a:xfrm>
            <a:off x="395536" y="2787774"/>
            <a:ext cx="3168352" cy="1656183"/>
          </a:xfrm>
        </p:spPr>
        <p:txBody>
          <a:bodyPr>
            <a:normAutofit fontScale="92500" lnSpcReduction="10000"/>
          </a:bodyPr>
          <a:lstStyle/>
          <a:p>
            <a:pPr marL="0" indent="0" algn="l">
              <a:buNone/>
            </a:pPr>
            <a:r>
              <a:rPr lang="pl-PL" sz="1200" dirty="0"/>
              <a:t>Najważniejsze cechy ubezpieczenia na życie i dożycie: </a:t>
            </a:r>
          </a:p>
          <a:p>
            <a:pPr marL="342900" indent="-342900" algn="l">
              <a:buFont typeface="+mj-lt"/>
              <a:buAutoNum type="arabicPeriod"/>
            </a:pPr>
            <a:r>
              <a:rPr lang="pl-PL" sz="1200" dirty="0"/>
              <a:t>cel ochronno-oszczędnościowy, </a:t>
            </a:r>
          </a:p>
          <a:p>
            <a:pPr marL="342900" indent="-342900" algn="l">
              <a:buFont typeface="+mj-lt"/>
              <a:buAutoNum type="arabicPeriod"/>
            </a:pPr>
            <a:r>
              <a:rPr lang="pl-PL" sz="1200" dirty="0"/>
              <a:t>umowa zawierana jest na czas określony (umowa jest zakończona w momencie dożycia do określonego wieku), </a:t>
            </a:r>
          </a:p>
          <a:p>
            <a:pPr marL="342900" indent="-342900" algn="l">
              <a:buFont typeface="+mj-lt"/>
              <a:buAutoNum type="arabicPeriod"/>
            </a:pPr>
            <a:r>
              <a:rPr lang="pl-PL" sz="1200" dirty="0"/>
              <a:t>występuje pewien maksymalny wiek wstępu do ubezpieczenia, </a:t>
            </a:r>
          </a:p>
          <a:p>
            <a:pPr marL="342900" indent="-342900" algn="l">
              <a:buFont typeface="+mj-lt"/>
              <a:buAutoNum type="arabicPeriod"/>
            </a:pPr>
            <a:r>
              <a:rPr lang="pl-PL" sz="1200" dirty="0"/>
              <a:t>sumy na wypadek śmierci oraz dożycia znane są w momencie podpisania umowy.  </a:t>
            </a:r>
          </a:p>
          <a:p>
            <a:pPr marL="0" indent="0" algn="l">
              <a:buNone/>
            </a:pPr>
            <a:endParaRPr lang="pl-PL" altLang="pl-PL" sz="1200" dirty="0"/>
          </a:p>
          <a:p>
            <a:pPr marL="0" indent="0" algn="l">
              <a:buNone/>
            </a:pPr>
            <a:endParaRPr lang="pl-PL" altLang="pl-PL" sz="1200" dirty="0"/>
          </a:p>
          <a:p>
            <a:pPr marL="0" indent="0" algn="l">
              <a:buNone/>
            </a:pPr>
            <a:endParaRPr lang="pl-PL" altLang="pl-PL" sz="1200" dirty="0"/>
          </a:p>
          <a:p>
            <a:pPr marL="0" indent="0" algn="l">
              <a:buNone/>
            </a:pPr>
            <a:endParaRPr lang="pl-PL" sz="1200" dirty="0"/>
          </a:p>
        </p:txBody>
      </p:sp>
      <p:grpSp>
        <p:nvGrpSpPr>
          <p:cNvPr id="6" name="Grupa 5">
            <a:extLst>
              <a:ext uri="{FF2B5EF4-FFF2-40B4-BE49-F238E27FC236}">
                <a16:creationId xmlns:a16="http://schemas.microsoft.com/office/drawing/2014/main" id="{5FC9D602-F13C-42B7-97BD-7FC3ADDC4D51}"/>
              </a:ext>
            </a:extLst>
          </p:cNvPr>
          <p:cNvGrpSpPr/>
          <p:nvPr/>
        </p:nvGrpSpPr>
        <p:grpSpPr>
          <a:xfrm>
            <a:off x="4042222" y="2787773"/>
            <a:ext cx="4562226" cy="1944217"/>
            <a:chOff x="4962693" y="3429000"/>
            <a:chExt cx="6661402" cy="1954361"/>
          </a:xfrm>
        </p:grpSpPr>
        <p:grpSp>
          <p:nvGrpSpPr>
            <p:cNvPr id="9" name="Grupa 8">
              <a:extLst>
                <a:ext uri="{FF2B5EF4-FFF2-40B4-BE49-F238E27FC236}">
                  <a16:creationId xmlns:a16="http://schemas.microsoft.com/office/drawing/2014/main" id="{58141E9B-AA5C-4416-BC2B-AC3D67E89F2F}"/>
                </a:ext>
              </a:extLst>
            </p:cNvPr>
            <p:cNvGrpSpPr/>
            <p:nvPr/>
          </p:nvGrpSpPr>
          <p:grpSpPr>
            <a:xfrm>
              <a:off x="5033681" y="3429000"/>
              <a:ext cx="6590414" cy="1096878"/>
              <a:chOff x="3001716" y="1978027"/>
              <a:chExt cx="6759892" cy="2398329"/>
            </a:xfrm>
          </p:grpSpPr>
          <p:sp>
            <p:nvSpPr>
              <p:cNvPr id="16" name="Line 4">
                <a:extLst>
                  <a:ext uri="{FF2B5EF4-FFF2-40B4-BE49-F238E27FC236}">
                    <a16:creationId xmlns:a16="http://schemas.microsoft.com/office/drawing/2014/main" id="{7CC2E8AD-9E1F-44A5-B325-30EA9E5D4C56}"/>
                  </a:ext>
                </a:extLst>
              </p:cNvPr>
              <p:cNvSpPr>
                <a:spLocks noChangeShapeType="1"/>
              </p:cNvSpPr>
              <p:nvPr/>
            </p:nvSpPr>
            <p:spPr bwMode="auto">
              <a:xfrm>
                <a:off x="3424308" y="2697164"/>
                <a:ext cx="5400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sz="1200"/>
              </a:p>
            </p:txBody>
          </p:sp>
          <p:sp>
            <p:nvSpPr>
              <p:cNvPr id="17" name="Text Box 5">
                <a:extLst>
                  <a:ext uri="{FF2B5EF4-FFF2-40B4-BE49-F238E27FC236}">
                    <a16:creationId xmlns:a16="http://schemas.microsoft.com/office/drawing/2014/main" id="{F76E48E4-89AD-4E6D-BE13-D5B7DFB2B573}"/>
                  </a:ext>
                </a:extLst>
              </p:cNvPr>
              <p:cNvSpPr txBox="1">
                <a:spLocks noChangeArrowheads="1"/>
              </p:cNvSpPr>
              <p:nvPr/>
            </p:nvSpPr>
            <p:spPr bwMode="auto">
              <a:xfrm>
                <a:off x="3001716" y="2795752"/>
                <a:ext cx="2230437" cy="60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mn-lt"/>
                  </a:rPr>
                  <a:t>Początek ochrony</a:t>
                </a:r>
              </a:p>
            </p:txBody>
          </p:sp>
          <p:sp>
            <p:nvSpPr>
              <p:cNvPr id="18" name="Text Box 6">
                <a:extLst>
                  <a:ext uri="{FF2B5EF4-FFF2-40B4-BE49-F238E27FC236}">
                    <a16:creationId xmlns:a16="http://schemas.microsoft.com/office/drawing/2014/main" id="{2315D464-50ED-42C3-A09D-77381907E36D}"/>
                  </a:ext>
                </a:extLst>
              </p:cNvPr>
              <p:cNvSpPr txBox="1">
                <a:spLocks noChangeArrowheads="1"/>
              </p:cNvSpPr>
              <p:nvPr/>
            </p:nvSpPr>
            <p:spPr bwMode="auto">
              <a:xfrm>
                <a:off x="7686694" y="2795752"/>
                <a:ext cx="2074914" cy="60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mn-lt"/>
                  </a:rPr>
                  <a:t>Koniec ochrony</a:t>
                </a:r>
              </a:p>
            </p:txBody>
          </p:sp>
          <p:sp>
            <p:nvSpPr>
              <p:cNvPr id="19" name="AutoShape 7">
                <a:extLst>
                  <a:ext uri="{FF2B5EF4-FFF2-40B4-BE49-F238E27FC236}">
                    <a16:creationId xmlns:a16="http://schemas.microsoft.com/office/drawing/2014/main" id="{E6736C64-5374-4658-82DE-FBE404FCBD8B}"/>
                  </a:ext>
                </a:extLst>
              </p:cNvPr>
              <p:cNvSpPr>
                <a:spLocks noChangeArrowheads="1"/>
              </p:cNvSpPr>
              <p:nvPr/>
            </p:nvSpPr>
            <p:spPr bwMode="auto">
              <a:xfrm>
                <a:off x="5656333" y="2336801"/>
                <a:ext cx="576263" cy="647700"/>
              </a:xfrm>
              <a:prstGeom prst="irregularSeal1">
                <a:avLst/>
              </a:prstGeom>
              <a:solidFill>
                <a:srgbClr val="95B3D7"/>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pl-PL" altLang="pl-PL" sz="1200">
                  <a:latin typeface="+mn-lt"/>
                </a:endParaRPr>
              </a:p>
            </p:txBody>
          </p:sp>
          <p:sp>
            <p:nvSpPr>
              <p:cNvPr id="20" name="Text Box 8">
                <a:extLst>
                  <a:ext uri="{FF2B5EF4-FFF2-40B4-BE49-F238E27FC236}">
                    <a16:creationId xmlns:a16="http://schemas.microsoft.com/office/drawing/2014/main" id="{D9D1AA37-4892-49B6-ABEB-A2396AC442C4}"/>
                  </a:ext>
                </a:extLst>
              </p:cNvPr>
              <p:cNvSpPr txBox="1">
                <a:spLocks noChangeArrowheads="1"/>
              </p:cNvSpPr>
              <p:nvPr/>
            </p:nvSpPr>
            <p:spPr bwMode="auto">
              <a:xfrm>
                <a:off x="5440433" y="1978027"/>
                <a:ext cx="1296987" cy="60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pl-PL" altLang="pl-PL" sz="1200">
                    <a:latin typeface="+mn-lt"/>
                  </a:rPr>
                  <a:t>ŚMIERĆ</a:t>
                </a:r>
              </a:p>
            </p:txBody>
          </p:sp>
          <p:sp>
            <p:nvSpPr>
              <p:cNvPr id="21" name="AutoShape 9">
                <a:extLst>
                  <a:ext uri="{FF2B5EF4-FFF2-40B4-BE49-F238E27FC236}">
                    <a16:creationId xmlns:a16="http://schemas.microsoft.com/office/drawing/2014/main" id="{A463A7F4-2090-4B28-8E6F-A3C72824D2C3}"/>
                  </a:ext>
                </a:extLst>
              </p:cNvPr>
              <p:cNvSpPr>
                <a:spLocks noChangeArrowheads="1"/>
              </p:cNvSpPr>
              <p:nvPr/>
            </p:nvSpPr>
            <p:spPr bwMode="auto">
              <a:xfrm>
                <a:off x="5151508" y="3057525"/>
                <a:ext cx="1585912" cy="1318831"/>
              </a:xfrm>
              <a:prstGeom prst="upArrowCallout">
                <a:avLst>
                  <a:gd name="adj1" fmla="val 44646"/>
                  <a:gd name="adj2" fmla="val 44646"/>
                  <a:gd name="adj3" fmla="val 16667"/>
                  <a:gd name="adj4" fmla="val 66667"/>
                </a:avLst>
              </a:prstGeom>
              <a:solidFill>
                <a:srgbClr val="95B3D7"/>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pl-PL" altLang="pl-PL" sz="1200" dirty="0">
                    <a:latin typeface="+mn-lt"/>
                  </a:rPr>
                  <a:t>ŚWIADCZENIE</a:t>
                </a:r>
              </a:p>
            </p:txBody>
          </p:sp>
        </p:grpSp>
        <p:grpSp>
          <p:nvGrpSpPr>
            <p:cNvPr id="10" name="Grupa 9">
              <a:extLst>
                <a:ext uri="{FF2B5EF4-FFF2-40B4-BE49-F238E27FC236}">
                  <a16:creationId xmlns:a16="http://schemas.microsoft.com/office/drawing/2014/main" id="{1F8D83DE-9051-4C36-B0C5-E7173305BD80}"/>
                </a:ext>
              </a:extLst>
            </p:cNvPr>
            <p:cNvGrpSpPr/>
            <p:nvPr/>
          </p:nvGrpSpPr>
          <p:grpSpPr>
            <a:xfrm>
              <a:off x="4962693" y="4382056"/>
              <a:ext cx="6506689" cy="1001305"/>
              <a:chOff x="2687407" y="4424599"/>
              <a:chExt cx="6893974" cy="1458664"/>
            </a:xfrm>
          </p:grpSpPr>
          <p:sp>
            <p:nvSpPr>
              <p:cNvPr id="11" name="Line 11">
                <a:extLst>
                  <a:ext uri="{FF2B5EF4-FFF2-40B4-BE49-F238E27FC236}">
                    <a16:creationId xmlns:a16="http://schemas.microsoft.com/office/drawing/2014/main" id="{29D64F50-93BE-4EE0-8E34-FB602D1178D0}"/>
                  </a:ext>
                </a:extLst>
              </p:cNvPr>
              <p:cNvSpPr>
                <a:spLocks noChangeShapeType="1"/>
              </p:cNvSpPr>
              <p:nvPr/>
            </p:nvSpPr>
            <p:spPr bwMode="auto">
              <a:xfrm>
                <a:off x="2896447" y="4941888"/>
                <a:ext cx="5400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sz="1200"/>
              </a:p>
            </p:txBody>
          </p:sp>
          <p:sp>
            <p:nvSpPr>
              <p:cNvPr id="12" name="Text Box 12">
                <a:extLst>
                  <a:ext uri="{FF2B5EF4-FFF2-40B4-BE49-F238E27FC236}">
                    <a16:creationId xmlns:a16="http://schemas.microsoft.com/office/drawing/2014/main" id="{30190549-6EEB-4CF6-A2C3-5111E4C067B7}"/>
                  </a:ext>
                </a:extLst>
              </p:cNvPr>
              <p:cNvSpPr txBox="1">
                <a:spLocks noChangeArrowheads="1"/>
              </p:cNvSpPr>
              <p:nvPr/>
            </p:nvSpPr>
            <p:spPr bwMode="auto">
              <a:xfrm>
                <a:off x="2687407" y="4934249"/>
                <a:ext cx="2156363" cy="40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mn-lt"/>
                  </a:rPr>
                  <a:t>Początek ochrony</a:t>
                </a:r>
              </a:p>
            </p:txBody>
          </p:sp>
          <p:sp>
            <p:nvSpPr>
              <p:cNvPr id="13" name="Text Box 13">
                <a:extLst>
                  <a:ext uri="{FF2B5EF4-FFF2-40B4-BE49-F238E27FC236}">
                    <a16:creationId xmlns:a16="http://schemas.microsoft.com/office/drawing/2014/main" id="{C651A381-0782-4CCA-BD90-928AE0E2B188}"/>
                  </a:ext>
                </a:extLst>
              </p:cNvPr>
              <p:cNvSpPr txBox="1">
                <a:spLocks noChangeArrowheads="1"/>
              </p:cNvSpPr>
              <p:nvPr/>
            </p:nvSpPr>
            <p:spPr bwMode="auto">
              <a:xfrm>
                <a:off x="7628732" y="4424599"/>
                <a:ext cx="1952649" cy="40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pl-PL" altLang="pl-PL" sz="1200" dirty="0">
                    <a:latin typeface="+mn-lt"/>
                  </a:rPr>
                  <a:t>Koniec ochrony</a:t>
                </a:r>
              </a:p>
            </p:txBody>
          </p:sp>
          <p:sp>
            <p:nvSpPr>
              <p:cNvPr id="14" name="AutoShape 15">
                <a:extLst>
                  <a:ext uri="{FF2B5EF4-FFF2-40B4-BE49-F238E27FC236}">
                    <a16:creationId xmlns:a16="http://schemas.microsoft.com/office/drawing/2014/main" id="{1E589B11-19E9-476B-AB1D-1606C1FD87C8}"/>
                  </a:ext>
                </a:extLst>
              </p:cNvPr>
              <p:cNvSpPr>
                <a:spLocks noChangeArrowheads="1"/>
              </p:cNvSpPr>
              <p:nvPr/>
            </p:nvSpPr>
            <p:spPr bwMode="auto">
              <a:xfrm>
                <a:off x="7319965" y="5013327"/>
                <a:ext cx="1645548" cy="869936"/>
              </a:xfrm>
              <a:prstGeom prst="upArrowCallout">
                <a:avLst>
                  <a:gd name="adj1" fmla="val 44646"/>
                  <a:gd name="adj2" fmla="val 44646"/>
                  <a:gd name="adj3" fmla="val 16667"/>
                  <a:gd name="adj4" fmla="val 66667"/>
                </a:avLst>
              </a:prstGeom>
              <a:solidFill>
                <a:srgbClr val="95B3D7"/>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pl-PL" altLang="pl-PL" sz="1200" dirty="0">
                    <a:latin typeface="+mn-lt"/>
                  </a:rPr>
                  <a:t>ŚWIADCZENIE</a:t>
                </a:r>
              </a:p>
            </p:txBody>
          </p:sp>
        </p:grpSp>
      </p:grpSp>
      <p:sp>
        <p:nvSpPr>
          <p:cNvPr id="24" name="Symbol zastępczy zawartości 3">
            <a:extLst>
              <a:ext uri="{FF2B5EF4-FFF2-40B4-BE49-F238E27FC236}">
                <a16:creationId xmlns:a16="http://schemas.microsoft.com/office/drawing/2014/main" id="{20F48253-F4BC-4728-A1E1-B9A3CF5E1848}"/>
              </a:ext>
            </a:extLst>
          </p:cNvPr>
          <p:cNvSpPr txBox="1">
            <a:spLocks/>
          </p:cNvSpPr>
          <p:nvPr/>
        </p:nvSpPr>
        <p:spPr>
          <a:xfrm>
            <a:off x="467544" y="4515967"/>
            <a:ext cx="6336704" cy="594071"/>
          </a:xfrm>
          <a:prstGeom prst="roundRect">
            <a:avLst>
              <a:gd name="adj" fmla="val 9118"/>
            </a:avLst>
          </a:prstGeom>
          <a:solidFill>
            <a:srgbClr val="A8A9AD"/>
          </a:solidFill>
          <a:effectLst/>
        </p:spPr>
        <p:txBody>
          <a:bodyPr vert="horz" lIns="91440" tIns="45720" rIns="91440" bIns="45720" rtlCol="0">
            <a:noAutofit/>
          </a:bodyPr>
          <a:lstStyle>
            <a:lvl1pPr marL="88900" indent="-88900" algn="l" defTabSz="914400" rtl="0" eaLnBrk="1" latinLnBrk="0" hangingPunct="1">
              <a:spcBef>
                <a:spcPts val="300"/>
              </a:spcBef>
              <a:buClr>
                <a:srgbClr val="86153A"/>
              </a:buClr>
              <a:buFont typeface="Arial" panose="020B0604020202020204" pitchFamily="34" charset="0"/>
              <a:buChar char="•"/>
              <a:defRPr sz="1200" b="0" kern="1200">
                <a:solidFill>
                  <a:schemeClr val="tx1">
                    <a:lumMod val="75000"/>
                    <a:lumOff val="25000"/>
                  </a:schemeClr>
                </a:solidFill>
                <a:latin typeface="+mn-lt"/>
                <a:ea typeface="+mn-ea"/>
                <a:cs typeface="+mn-cs"/>
              </a:defRPr>
            </a:lvl1pPr>
            <a:lvl2pPr marL="182563" indent="-95250" algn="l" defTabSz="914400" rtl="0" eaLnBrk="1" latinLnBrk="0" hangingPunct="1">
              <a:spcBef>
                <a:spcPts val="300"/>
              </a:spcBef>
              <a:buClr>
                <a:srgbClr val="86153A"/>
              </a:buClr>
              <a:buFont typeface="Arial" panose="020B0604020202020204" pitchFamily="34" charset="0"/>
              <a:buChar char="•"/>
              <a:defRPr sz="1200" b="0" kern="1200">
                <a:solidFill>
                  <a:schemeClr val="tx1">
                    <a:lumMod val="75000"/>
                    <a:lumOff val="25000"/>
                  </a:schemeClr>
                </a:solidFill>
                <a:latin typeface="+mn-lt"/>
                <a:ea typeface="+mn-ea"/>
                <a:cs typeface="+mn-cs"/>
              </a:defRPr>
            </a:lvl2pPr>
            <a:lvl3pPr marL="269875" indent="-87313" algn="l" defTabSz="914400" rtl="0" eaLnBrk="1" latinLnBrk="0" hangingPunct="1">
              <a:spcBef>
                <a:spcPts val="300"/>
              </a:spcBef>
              <a:buClr>
                <a:srgbClr val="86153A"/>
              </a:buClr>
              <a:buFont typeface="Arial" panose="020B0604020202020204" pitchFamily="34" charset="0"/>
              <a:buChar char="•"/>
              <a:defRPr sz="1200" b="0" kern="1200">
                <a:solidFill>
                  <a:schemeClr val="tx1">
                    <a:lumMod val="75000"/>
                    <a:lumOff val="25000"/>
                  </a:schemeClr>
                </a:solidFill>
                <a:latin typeface="+mn-lt"/>
                <a:ea typeface="+mn-ea"/>
                <a:cs typeface="+mn-cs"/>
              </a:defRPr>
            </a:lvl3pPr>
            <a:lvl4pPr marL="358775" indent="-88900" algn="l" defTabSz="914400" rtl="0" eaLnBrk="1" latinLnBrk="0" hangingPunct="1">
              <a:spcBef>
                <a:spcPts val="300"/>
              </a:spcBef>
              <a:buClr>
                <a:srgbClr val="86153A"/>
              </a:buClr>
              <a:buFont typeface="Arial" panose="020B0604020202020204" pitchFamily="34" charset="0"/>
              <a:buChar char="•"/>
              <a:defRPr sz="1200" b="0" kern="1200">
                <a:solidFill>
                  <a:schemeClr val="tx1">
                    <a:lumMod val="75000"/>
                    <a:lumOff val="25000"/>
                  </a:schemeClr>
                </a:solidFill>
                <a:latin typeface="+mn-lt"/>
                <a:ea typeface="+mn-ea"/>
                <a:cs typeface="+mn-cs"/>
              </a:defRPr>
            </a:lvl4pPr>
            <a:lvl5pPr marL="446088" indent="-87313" algn="l" defTabSz="914400" rtl="0" eaLnBrk="1" latinLnBrk="0" hangingPunct="1">
              <a:spcBef>
                <a:spcPts val="300"/>
              </a:spcBef>
              <a:buClr>
                <a:srgbClr val="86153A"/>
              </a:buClr>
              <a:buFont typeface="Arial" panose="020B0604020202020204" pitchFamily="34" charset="0"/>
              <a:buChar char="•"/>
              <a:defRPr sz="1200" b="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050" dirty="0"/>
              <a:t>Suma ubezpieczenia może być jednakowa w przypadku śmierci i dożycia określonego w umowie wieku, ale może też się różnić w zależności od przyjętego przez ubezpieczającego rozwiązania np. jeśli zależy mu na bardziej ochronnym charakterze, suma ubezpieczenia na wypadek śmierci jest wyższa niż na dożycie. </a:t>
            </a:r>
            <a:endParaRPr lang="pl-PL" altLang="pl-PL" sz="1050" dirty="0"/>
          </a:p>
        </p:txBody>
      </p:sp>
    </p:spTree>
    <p:extLst>
      <p:ext uri="{BB962C8B-B14F-4D97-AF65-F5344CB8AC3E}">
        <p14:creationId xmlns:p14="http://schemas.microsoft.com/office/powerpoint/2010/main" val="301531681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TotalTime>
  <Words>2998</Words>
  <Application>Microsoft Office PowerPoint</Application>
  <PresentationFormat>Pokaz na ekranie (16:9)</PresentationFormat>
  <Paragraphs>212</Paragraphs>
  <Slides>16</Slides>
  <Notes>14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16</vt:i4>
      </vt:variant>
    </vt:vector>
  </HeadingPairs>
  <TitlesOfParts>
    <vt:vector size="24" baseType="lpstr">
      <vt:lpstr>Arial</vt:lpstr>
      <vt:lpstr>Arial CE</vt:lpstr>
      <vt:lpstr>Book Antiqua</vt:lpstr>
      <vt:lpstr>Book Antiqua CE</vt:lpstr>
      <vt:lpstr>Calibri</vt:lpstr>
      <vt:lpstr>Times New Roman</vt:lpstr>
      <vt:lpstr>Verdana</vt:lpstr>
      <vt:lpstr>Motyw pakietu Office</vt:lpstr>
      <vt:lpstr>UBEZPIECZENIA OSOBOWE</vt:lpstr>
      <vt:lpstr>Ubezpieczenia osobowe</vt:lpstr>
      <vt:lpstr>Ubezpieczenia na życie (na wypadek śmierci)</vt:lpstr>
      <vt:lpstr>Ubezpieczenia na życie pełnią dwie podstawowe funkcje</vt:lpstr>
      <vt:lpstr>Dlaczego potrzebne nam są dodatkowe oszczędności w wieku emerytalnym?</vt:lpstr>
      <vt:lpstr>Prezentacja programu PowerPoint</vt:lpstr>
      <vt:lpstr>Symulacja – kapitał emerytalny dla kobiety Założenie: minimalna emerytura pozwalająca na samodzielność finansową to 3000 zł</vt:lpstr>
      <vt:lpstr>Prezentacja programu PowerPoint</vt:lpstr>
      <vt:lpstr>Klasyczne ubezpieczenia na życie i dożycie</vt:lpstr>
      <vt:lpstr>Ubezpieczenia z ubezpieczeniowym funduszem kapitałowym</vt:lpstr>
      <vt:lpstr>Ubezpieczenia z ubezpieczeniowym funduszem kapitałowym</vt:lpstr>
      <vt:lpstr>Następstwa nieszczęśliwych wypadków</vt:lpstr>
      <vt:lpstr>Istota ubezpieczenia następstw nieszczęśliwych wypadków - NNW</vt:lpstr>
      <vt:lpstr>Wysokość świadczenia w razie nieszczęśliwego wypadku</vt:lpstr>
      <vt:lpstr>Prezentacja programu PowerPoint</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Jarek</dc:creator>
  <cp:lastModifiedBy>Rafał Mańkowski</cp:lastModifiedBy>
  <cp:revision>204</cp:revision>
  <cp:lastPrinted>2018-07-18T14:05:04Z</cp:lastPrinted>
  <dcterms:created xsi:type="dcterms:W3CDTF">2018-07-17T15:04:00Z</dcterms:created>
  <dcterms:modified xsi:type="dcterms:W3CDTF">2019-12-06T15:06:40Z</dcterms:modified>
</cp:coreProperties>
</file>