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8" r:id="rId3"/>
    <p:sldId id="319" r:id="rId4"/>
    <p:sldId id="318" r:id="rId5"/>
    <p:sldId id="320" r:id="rId6"/>
    <p:sldId id="321" r:id="rId7"/>
    <p:sldId id="323" r:id="rId8"/>
    <p:sldId id="322" r:id="rId9"/>
    <p:sldId id="324" r:id="rId10"/>
    <p:sldId id="325" r:id="rId11"/>
    <p:sldId id="326" r:id="rId12"/>
    <p:sldId id="327" r:id="rId13"/>
    <p:sldId id="314" r:id="rId14"/>
  </p:sldIdLst>
  <p:sldSz cx="9144000" cy="5143500" type="screen16x9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257">
          <p15:clr>
            <a:srgbClr val="A4A3A4"/>
          </p15:clr>
        </p15:guide>
        <p15:guide id="3" orient="horz" pos="2890">
          <p15:clr>
            <a:srgbClr val="A4A3A4"/>
          </p15:clr>
        </p15:guide>
        <p15:guide id="4" pos="1837">
          <p15:clr>
            <a:srgbClr val="A4A3A4"/>
          </p15:clr>
        </p15:guide>
        <p15:guide id="5" pos="340">
          <p15:clr>
            <a:srgbClr val="A4A3A4"/>
          </p15:clr>
        </p15:guide>
        <p15:guide id="6" pos="5511">
          <p15:clr>
            <a:srgbClr val="A4A3A4"/>
          </p15:clr>
        </p15:guide>
        <p15:guide id="7" pos="4921">
          <p15:clr>
            <a:srgbClr val="A4A3A4"/>
          </p15:clr>
        </p15:guide>
        <p15:guide id="8" pos="567">
          <p15:clr>
            <a:srgbClr val="A4A3A4"/>
          </p15:clr>
        </p15:guide>
        <p15:guide id="9" pos="4286">
          <p15:clr>
            <a:srgbClr val="A4A3A4"/>
          </p15:clr>
        </p15:guide>
        <p15:guide id="10" orient="horz" pos="2300">
          <p15:clr>
            <a:srgbClr val="A4A3A4"/>
          </p15:clr>
        </p15:guide>
        <p15:guide id="11" pos="34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C4F"/>
    <a:srgbClr val="D2D3D5"/>
    <a:srgbClr val="A8A9AD"/>
    <a:srgbClr val="FFFFFF"/>
    <a:srgbClr val="E6E7E9"/>
    <a:srgbClr val="B4003C"/>
    <a:srgbClr val="86153A"/>
    <a:srgbClr val="990033"/>
    <a:srgbClr val="9BD991"/>
    <a:srgbClr val="DAE2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96" autoAdjust="0"/>
    <p:restoredTop sz="94660"/>
  </p:normalViewPr>
  <p:slideViewPr>
    <p:cSldViewPr showGuides="1">
      <p:cViewPr varScale="1">
        <p:scale>
          <a:sx n="143" d="100"/>
          <a:sy n="143" d="100"/>
        </p:scale>
        <p:origin x="894" y="-360"/>
      </p:cViewPr>
      <p:guideLst>
        <p:guide orient="horz" pos="1620"/>
        <p:guide orient="horz" pos="1257"/>
        <p:guide orient="horz" pos="2890"/>
        <p:guide pos="1837"/>
        <p:guide pos="340"/>
        <p:guide pos="5511"/>
        <p:guide pos="4921"/>
        <p:guide pos="567"/>
        <p:guide pos="4286"/>
        <p:guide orient="horz" pos="2300"/>
        <p:guide pos="34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4" d="100"/>
          <a:sy n="74" d="100"/>
        </p:scale>
        <p:origin x="-311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8BC7C5-8A64-4DF2-AFF2-D251E40FEE4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BECB2F0-7931-4C00-A296-3EC5F1DCE86E}">
      <dgm:prSet phldrT="[Tekst]" custT="1"/>
      <dgm:spPr>
        <a:solidFill>
          <a:srgbClr val="B41C4F"/>
        </a:solidFill>
      </dgm:spPr>
      <dgm:t>
        <a:bodyPr tIns="0"/>
        <a:lstStyle/>
        <a:p>
          <a:pPr>
            <a:spcAft>
              <a:spcPts val="0"/>
            </a:spcAft>
          </a:pPr>
          <a:r>
            <a:rPr lang="pl-PL" sz="1400" dirty="0"/>
            <a:t>STRATY BEZPOŚREDNIE </a:t>
          </a:r>
          <a:br>
            <a:rPr lang="pl-PL" sz="1400" dirty="0"/>
          </a:br>
          <a:r>
            <a:rPr lang="pl-PL" sz="1400" dirty="0"/>
            <a:t>I POŚREDNIE</a:t>
          </a:r>
        </a:p>
      </dgm:t>
    </dgm:pt>
    <dgm:pt modelId="{9657F35D-7D7A-44B4-B506-F7373C94E56C}" type="parTrans" cxnId="{D9B50892-D674-4323-B159-3EE3AF3C90B5}">
      <dgm:prSet/>
      <dgm:spPr/>
      <dgm:t>
        <a:bodyPr/>
        <a:lstStyle/>
        <a:p>
          <a:endParaRPr lang="pl-PL"/>
        </a:p>
      </dgm:t>
    </dgm:pt>
    <dgm:pt modelId="{44E6BB4B-165B-49E8-9BCB-C4BDF3621B66}" type="sibTrans" cxnId="{D9B50892-D674-4323-B159-3EE3AF3C90B5}">
      <dgm:prSet/>
      <dgm:spPr/>
      <dgm:t>
        <a:bodyPr/>
        <a:lstStyle/>
        <a:p>
          <a:endParaRPr lang="pl-PL"/>
        </a:p>
      </dgm:t>
    </dgm:pt>
    <dgm:pt modelId="{34C318F3-F6C6-402D-9F3B-6E7B0E259294}">
      <dgm:prSet phldrT="[Tekst]"/>
      <dgm:spPr>
        <a:solidFill>
          <a:srgbClr val="A8A9AD"/>
        </a:solidFill>
      </dgm:spPr>
      <dgm:t>
        <a:bodyPr/>
        <a:lstStyle/>
        <a:p>
          <a:r>
            <a:rPr lang="pl-PL" dirty="0"/>
            <a:t>Zdarzenia pogodowe</a:t>
          </a:r>
        </a:p>
      </dgm:t>
    </dgm:pt>
    <dgm:pt modelId="{553804A5-65E9-41C7-8405-A0325F5731A3}" type="parTrans" cxnId="{93DD4785-06FB-4B2B-AA6E-53D6A867C41D}">
      <dgm:prSet/>
      <dgm:spPr>
        <a:solidFill>
          <a:schemeClr val="accent1"/>
        </a:solidFill>
      </dgm:spPr>
      <dgm:t>
        <a:bodyPr/>
        <a:lstStyle/>
        <a:p>
          <a:endParaRPr lang="pl-PL"/>
        </a:p>
      </dgm:t>
    </dgm:pt>
    <dgm:pt modelId="{F8D4205E-3202-490C-8044-25C9A99BD40E}" type="sibTrans" cxnId="{93DD4785-06FB-4B2B-AA6E-53D6A867C41D}">
      <dgm:prSet/>
      <dgm:spPr/>
      <dgm:t>
        <a:bodyPr/>
        <a:lstStyle/>
        <a:p>
          <a:endParaRPr lang="pl-PL"/>
        </a:p>
      </dgm:t>
    </dgm:pt>
    <dgm:pt modelId="{2DA77296-8619-4F5D-8D08-C20ED2ACEF84}">
      <dgm:prSet phldrT="[Tekst]"/>
      <dgm:spPr>
        <a:solidFill>
          <a:srgbClr val="A8A9AD"/>
        </a:solidFill>
      </dgm:spPr>
      <dgm:t>
        <a:bodyPr/>
        <a:lstStyle/>
        <a:p>
          <a:r>
            <a:rPr lang="pl-PL" dirty="0"/>
            <a:t>Choroby </a:t>
          </a:r>
          <a:br>
            <a:rPr lang="pl-PL" dirty="0"/>
          </a:br>
          <a:r>
            <a:rPr lang="pl-PL" dirty="0"/>
            <a:t>i szkodniki</a:t>
          </a:r>
        </a:p>
      </dgm:t>
    </dgm:pt>
    <dgm:pt modelId="{1FD92F58-89C4-48EA-A81A-C1037B1B363F}" type="parTrans" cxnId="{AF7DE33A-A9D7-4B19-9548-0633A0D4F79D}">
      <dgm:prSet/>
      <dgm:spPr>
        <a:solidFill>
          <a:schemeClr val="accent1"/>
        </a:solidFill>
      </dgm:spPr>
      <dgm:t>
        <a:bodyPr/>
        <a:lstStyle/>
        <a:p>
          <a:endParaRPr lang="pl-PL"/>
        </a:p>
      </dgm:t>
    </dgm:pt>
    <dgm:pt modelId="{3DDB62FD-4601-40AA-8EF5-26D0B3BF2ADB}" type="sibTrans" cxnId="{AF7DE33A-A9D7-4B19-9548-0633A0D4F79D}">
      <dgm:prSet/>
      <dgm:spPr/>
      <dgm:t>
        <a:bodyPr/>
        <a:lstStyle/>
        <a:p>
          <a:endParaRPr lang="pl-PL"/>
        </a:p>
      </dgm:t>
    </dgm:pt>
    <dgm:pt modelId="{DA80B44A-BEE4-47D6-8B5F-D1C463FEB5C9}">
      <dgm:prSet phldrT="[Tekst]" custT="1"/>
      <dgm:spPr>
        <a:solidFill>
          <a:srgbClr val="A8A9AD"/>
        </a:solidFill>
      </dgm:spPr>
      <dgm:t>
        <a:bodyPr/>
        <a:lstStyle/>
        <a:p>
          <a:r>
            <a:rPr lang="pl-PL" sz="1400" dirty="0"/>
            <a:t>Błędy </a:t>
          </a:r>
          <a:br>
            <a:rPr lang="pl-PL" sz="1400" dirty="0"/>
          </a:br>
          <a:r>
            <a:rPr lang="pl-PL" sz="1400" dirty="0"/>
            <a:t>w produkcji i działanie człowieka</a:t>
          </a:r>
          <a:endParaRPr lang="pl-PL" sz="1700" dirty="0"/>
        </a:p>
      </dgm:t>
    </dgm:pt>
    <dgm:pt modelId="{19067161-BC1D-456B-8494-013828F5D6B1}" type="parTrans" cxnId="{3F3EADB6-0B15-40B2-8DFC-10944D97CA7A}">
      <dgm:prSet/>
      <dgm:spPr>
        <a:solidFill>
          <a:schemeClr val="accent1"/>
        </a:solidFill>
      </dgm:spPr>
      <dgm:t>
        <a:bodyPr/>
        <a:lstStyle/>
        <a:p>
          <a:endParaRPr lang="pl-PL"/>
        </a:p>
      </dgm:t>
    </dgm:pt>
    <dgm:pt modelId="{5E319536-5533-4104-9DB3-E90A1469066B}" type="sibTrans" cxnId="{3F3EADB6-0B15-40B2-8DFC-10944D97CA7A}">
      <dgm:prSet/>
      <dgm:spPr/>
      <dgm:t>
        <a:bodyPr/>
        <a:lstStyle/>
        <a:p>
          <a:endParaRPr lang="pl-PL"/>
        </a:p>
      </dgm:t>
    </dgm:pt>
    <dgm:pt modelId="{5B6482AA-0DF4-49D5-9A30-FB40B7179B12}" type="pres">
      <dgm:prSet presAssocID="{9B8BC7C5-8A64-4DF2-AFF2-D251E40FEE4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CBE3374-5901-491F-9D5A-30A62655321B}" type="pres">
      <dgm:prSet presAssocID="{5BECB2F0-7931-4C00-A296-3EC5F1DCE86E}" presName="centerShape" presStyleLbl="node0" presStyleIdx="0" presStyleCnt="1" custScaleX="121627" custScaleY="87033" custLinFactNeighborY="-6687"/>
      <dgm:spPr>
        <a:prstGeom prst="roundRect">
          <a:avLst/>
        </a:prstGeom>
      </dgm:spPr>
    </dgm:pt>
    <dgm:pt modelId="{6EE970E2-E49C-488C-82A9-C28FA0B84D69}" type="pres">
      <dgm:prSet presAssocID="{553804A5-65E9-41C7-8405-A0325F5731A3}" presName="parTrans" presStyleLbl="bgSibTrans2D1" presStyleIdx="0" presStyleCnt="3"/>
      <dgm:spPr/>
    </dgm:pt>
    <dgm:pt modelId="{53C88D4B-B544-4CC7-AE2E-D6889E8AE3AB}" type="pres">
      <dgm:prSet presAssocID="{34C318F3-F6C6-402D-9F3B-6E7B0E259294}" presName="node" presStyleLbl="node1" presStyleIdx="0" presStyleCnt="3" custRadScaleRad="115091" custRadScaleInc="16038">
        <dgm:presLayoutVars>
          <dgm:bulletEnabled val="1"/>
        </dgm:presLayoutVars>
      </dgm:prSet>
      <dgm:spPr/>
    </dgm:pt>
    <dgm:pt modelId="{1EAAE4EE-561D-44F7-979D-11B6ECE3738E}" type="pres">
      <dgm:prSet presAssocID="{1FD92F58-89C4-48EA-A81A-C1037B1B363F}" presName="parTrans" presStyleLbl="bgSibTrans2D1" presStyleIdx="1" presStyleCnt="3"/>
      <dgm:spPr/>
    </dgm:pt>
    <dgm:pt modelId="{9DB1D3B1-EE5A-40A1-96B1-8365F3770F2C}" type="pres">
      <dgm:prSet presAssocID="{2DA77296-8619-4F5D-8D08-C20ED2ACEF84}" presName="node" presStyleLbl="node1" presStyleIdx="1" presStyleCnt="3" custRadScaleRad="95473" custRadScaleInc="-13">
        <dgm:presLayoutVars>
          <dgm:bulletEnabled val="1"/>
        </dgm:presLayoutVars>
      </dgm:prSet>
      <dgm:spPr/>
    </dgm:pt>
    <dgm:pt modelId="{259662A7-91CD-453C-A558-712FA547FD2D}" type="pres">
      <dgm:prSet presAssocID="{19067161-BC1D-456B-8494-013828F5D6B1}" presName="parTrans" presStyleLbl="bgSibTrans2D1" presStyleIdx="2" presStyleCnt="3"/>
      <dgm:spPr/>
    </dgm:pt>
    <dgm:pt modelId="{274FAA6D-5219-4841-B2ED-E7CDBC1CA637}" type="pres">
      <dgm:prSet presAssocID="{DA80B44A-BEE4-47D6-8B5F-D1C463FEB5C9}" presName="node" presStyleLbl="node1" presStyleIdx="2" presStyleCnt="3" custScaleX="94469" custScaleY="120593" custRadScaleRad="114456" custRadScaleInc="-15501">
        <dgm:presLayoutVars>
          <dgm:bulletEnabled val="1"/>
        </dgm:presLayoutVars>
      </dgm:prSet>
      <dgm:spPr/>
    </dgm:pt>
  </dgm:ptLst>
  <dgm:cxnLst>
    <dgm:cxn modelId="{A6680B11-FE9A-49B1-851F-95B177091808}" type="presOf" srcId="{9B8BC7C5-8A64-4DF2-AFF2-D251E40FEE47}" destId="{5B6482AA-0DF4-49D5-9A30-FB40B7179B12}" srcOrd="0" destOrd="0" presId="urn:microsoft.com/office/officeart/2005/8/layout/radial4"/>
    <dgm:cxn modelId="{370A5523-4F6B-4312-BEBC-3489AFF476B4}" type="presOf" srcId="{34C318F3-F6C6-402D-9F3B-6E7B0E259294}" destId="{53C88D4B-B544-4CC7-AE2E-D6889E8AE3AB}" srcOrd="0" destOrd="0" presId="urn:microsoft.com/office/officeart/2005/8/layout/radial4"/>
    <dgm:cxn modelId="{B67BE738-CC66-45B2-91C9-9EB141F8F14F}" type="presOf" srcId="{2DA77296-8619-4F5D-8D08-C20ED2ACEF84}" destId="{9DB1D3B1-EE5A-40A1-96B1-8365F3770F2C}" srcOrd="0" destOrd="0" presId="urn:microsoft.com/office/officeart/2005/8/layout/radial4"/>
    <dgm:cxn modelId="{AF7DE33A-A9D7-4B19-9548-0633A0D4F79D}" srcId="{5BECB2F0-7931-4C00-A296-3EC5F1DCE86E}" destId="{2DA77296-8619-4F5D-8D08-C20ED2ACEF84}" srcOrd="1" destOrd="0" parTransId="{1FD92F58-89C4-48EA-A81A-C1037B1B363F}" sibTransId="{3DDB62FD-4601-40AA-8EF5-26D0B3BF2ADB}"/>
    <dgm:cxn modelId="{5FFFF95B-F36A-4881-809E-6957D8E8345E}" type="presOf" srcId="{5BECB2F0-7931-4C00-A296-3EC5F1DCE86E}" destId="{2CBE3374-5901-491F-9D5A-30A62655321B}" srcOrd="0" destOrd="0" presId="urn:microsoft.com/office/officeart/2005/8/layout/radial4"/>
    <dgm:cxn modelId="{9CA82B63-D9AF-4095-BA20-D6D854787D90}" type="presOf" srcId="{19067161-BC1D-456B-8494-013828F5D6B1}" destId="{259662A7-91CD-453C-A558-712FA547FD2D}" srcOrd="0" destOrd="0" presId="urn:microsoft.com/office/officeart/2005/8/layout/radial4"/>
    <dgm:cxn modelId="{B5CF4E64-8E8C-4F65-94C3-493FAE67D95E}" type="presOf" srcId="{DA80B44A-BEE4-47D6-8B5F-D1C463FEB5C9}" destId="{274FAA6D-5219-4841-B2ED-E7CDBC1CA637}" srcOrd="0" destOrd="0" presId="urn:microsoft.com/office/officeart/2005/8/layout/radial4"/>
    <dgm:cxn modelId="{67DB8D56-ADE5-4016-9C6A-2015CB263EE0}" type="presOf" srcId="{1FD92F58-89C4-48EA-A81A-C1037B1B363F}" destId="{1EAAE4EE-561D-44F7-979D-11B6ECE3738E}" srcOrd="0" destOrd="0" presId="urn:microsoft.com/office/officeart/2005/8/layout/radial4"/>
    <dgm:cxn modelId="{93DD4785-06FB-4B2B-AA6E-53D6A867C41D}" srcId="{5BECB2F0-7931-4C00-A296-3EC5F1DCE86E}" destId="{34C318F3-F6C6-402D-9F3B-6E7B0E259294}" srcOrd="0" destOrd="0" parTransId="{553804A5-65E9-41C7-8405-A0325F5731A3}" sibTransId="{F8D4205E-3202-490C-8044-25C9A99BD40E}"/>
    <dgm:cxn modelId="{6084B28F-B8A2-42BC-ADC2-8F616B3D8995}" type="presOf" srcId="{553804A5-65E9-41C7-8405-A0325F5731A3}" destId="{6EE970E2-E49C-488C-82A9-C28FA0B84D69}" srcOrd="0" destOrd="0" presId="urn:microsoft.com/office/officeart/2005/8/layout/radial4"/>
    <dgm:cxn modelId="{D9B50892-D674-4323-B159-3EE3AF3C90B5}" srcId="{9B8BC7C5-8A64-4DF2-AFF2-D251E40FEE47}" destId="{5BECB2F0-7931-4C00-A296-3EC5F1DCE86E}" srcOrd="0" destOrd="0" parTransId="{9657F35D-7D7A-44B4-B506-F7373C94E56C}" sibTransId="{44E6BB4B-165B-49E8-9BCB-C4BDF3621B66}"/>
    <dgm:cxn modelId="{3F3EADB6-0B15-40B2-8DFC-10944D97CA7A}" srcId="{5BECB2F0-7931-4C00-A296-3EC5F1DCE86E}" destId="{DA80B44A-BEE4-47D6-8B5F-D1C463FEB5C9}" srcOrd="2" destOrd="0" parTransId="{19067161-BC1D-456B-8494-013828F5D6B1}" sibTransId="{5E319536-5533-4104-9DB3-E90A1469066B}"/>
    <dgm:cxn modelId="{21177244-A699-45EF-8B74-D473FFC29BE3}" type="presParOf" srcId="{5B6482AA-0DF4-49D5-9A30-FB40B7179B12}" destId="{2CBE3374-5901-491F-9D5A-30A62655321B}" srcOrd="0" destOrd="0" presId="urn:microsoft.com/office/officeart/2005/8/layout/radial4"/>
    <dgm:cxn modelId="{34B050D1-D7E6-4FE1-BEBE-86C7488601FE}" type="presParOf" srcId="{5B6482AA-0DF4-49D5-9A30-FB40B7179B12}" destId="{6EE970E2-E49C-488C-82A9-C28FA0B84D69}" srcOrd="1" destOrd="0" presId="urn:microsoft.com/office/officeart/2005/8/layout/radial4"/>
    <dgm:cxn modelId="{702DE7E7-A55A-42F9-B97F-3E1263873739}" type="presParOf" srcId="{5B6482AA-0DF4-49D5-9A30-FB40B7179B12}" destId="{53C88D4B-B544-4CC7-AE2E-D6889E8AE3AB}" srcOrd="2" destOrd="0" presId="urn:microsoft.com/office/officeart/2005/8/layout/radial4"/>
    <dgm:cxn modelId="{A29DBD21-BD8F-4144-B233-1593DAADD7B3}" type="presParOf" srcId="{5B6482AA-0DF4-49D5-9A30-FB40B7179B12}" destId="{1EAAE4EE-561D-44F7-979D-11B6ECE3738E}" srcOrd="3" destOrd="0" presId="urn:microsoft.com/office/officeart/2005/8/layout/radial4"/>
    <dgm:cxn modelId="{F33C59F2-EE4A-4D40-906F-325147CD4C37}" type="presParOf" srcId="{5B6482AA-0DF4-49D5-9A30-FB40B7179B12}" destId="{9DB1D3B1-EE5A-40A1-96B1-8365F3770F2C}" srcOrd="4" destOrd="0" presId="urn:microsoft.com/office/officeart/2005/8/layout/radial4"/>
    <dgm:cxn modelId="{4945BE88-4037-41C6-9C5A-E2213C66C649}" type="presParOf" srcId="{5B6482AA-0DF4-49D5-9A30-FB40B7179B12}" destId="{259662A7-91CD-453C-A558-712FA547FD2D}" srcOrd="5" destOrd="0" presId="urn:microsoft.com/office/officeart/2005/8/layout/radial4"/>
    <dgm:cxn modelId="{03BA050C-3710-40F6-B78F-69F851C71BE9}" type="presParOf" srcId="{5B6482AA-0DF4-49D5-9A30-FB40B7179B12}" destId="{274FAA6D-5219-4841-B2ED-E7CDBC1CA63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E3374-5901-491F-9D5A-30A62655321B}">
      <dsp:nvSpPr>
        <dsp:cNvPr id="0" name=""/>
        <dsp:cNvSpPr/>
      </dsp:nvSpPr>
      <dsp:spPr>
        <a:xfrm>
          <a:off x="1079095" y="1296159"/>
          <a:ext cx="1326854" cy="949461"/>
        </a:xfrm>
        <a:prstGeom prst="roundRect">
          <a:avLst/>
        </a:prstGeom>
        <a:solidFill>
          <a:srgbClr val="B41C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400" kern="1200" dirty="0"/>
            <a:t>STRATY BEZPOŚREDNIE </a:t>
          </a:r>
          <a:br>
            <a:rPr lang="pl-PL" sz="1400" kern="1200" dirty="0"/>
          </a:br>
          <a:r>
            <a:rPr lang="pl-PL" sz="1400" kern="1200" dirty="0"/>
            <a:t>I POŚREDNIE</a:t>
          </a:r>
        </a:p>
      </dsp:txBody>
      <dsp:txXfrm>
        <a:off x="1125444" y="1342508"/>
        <a:ext cx="1234156" cy="856763"/>
      </dsp:txXfrm>
    </dsp:sp>
    <dsp:sp modelId="{6EE970E2-E49C-488C-82A9-C28FA0B84D69}">
      <dsp:nvSpPr>
        <dsp:cNvPr id="0" name=""/>
        <dsp:cNvSpPr/>
      </dsp:nvSpPr>
      <dsp:spPr>
        <a:xfrm rot="13168602">
          <a:off x="424758" y="920552"/>
          <a:ext cx="948215" cy="31091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88D4B-B544-4CC7-AE2E-D6889E8AE3AB}">
      <dsp:nvSpPr>
        <dsp:cNvPr id="0" name=""/>
        <dsp:cNvSpPr/>
      </dsp:nvSpPr>
      <dsp:spPr>
        <a:xfrm>
          <a:off x="14722" y="360038"/>
          <a:ext cx="1036375" cy="829100"/>
        </a:xfrm>
        <a:prstGeom prst="roundRect">
          <a:avLst>
            <a:gd name="adj" fmla="val 10000"/>
          </a:avLst>
        </a:prstGeom>
        <a:solidFill>
          <a:srgbClr val="A8A9A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Zdarzenia pogodowe</a:t>
          </a:r>
        </a:p>
      </dsp:txBody>
      <dsp:txXfrm>
        <a:off x="39006" y="384322"/>
        <a:ext cx="987807" cy="780532"/>
      </dsp:txXfrm>
    </dsp:sp>
    <dsp:sp modelId="{1EAAE4EE-561D-44F7-979D-11B6ECE3738E}">
      <dsp:nvSpPr>
        <dsp:cNvPr id="0" name=""/>
        <dsp:cNvSpPr/>
      </dsp:nvSpPr>
      <dsp:spPr>
        <a:xfrm rot="16199456">
          <a:off x="1393874" y="751624"/>
          <a:ext cx="697021" cy="31091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1D3B1-EE5A-40A1-96B1-8365F3770F2C}">
      <dsp:nvSpPr>
        <dsp:cNvPr id="0" name=""/>
        <dsp:cNvSpPr/>
      </dsp:nvSpPr>
      <dsp:spPr>
        <a:xfrm>
          <a:off x="1224142" y="144019"/>
          <a:ext cx="1036375" cy="829100"/>
        </a:xfrm>
        <a:prstGeom prst="roundRect">
          <a:avLst>
            <a:gd name="adj" fmla="val 10000"/>
          </a:avLst>
        </a:prstGeom>
        <a:solidFill>
          <a:srgbClr val="A8A9A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Choroby </a:t>
          </a:r>
          <a:br>
            <a:rPr lang="pl-PL" sz="1600" kern="1200" dirty="0"/>
          </a:br>
          <a:r>
            <a:rPr lang="pl-PL" sz="1600" kern="1200" dirty="0"/>
            <a:t>i szkodniki</a:t>
          </a:r>
        </a:p>
      </dsp:txBody>
      <dsp:txXfrm>
        <a:off x="1248426" y="168303"/>
        <a:ext cx="987807" cy="780532"/>
      </dsp:txXfrm>
    </dsp:sp>
    <dsp:sp modelId="{259662A7-91CD-453C-A558-712FA547FD2D}">
      <dsp:nvSpPr>
        <dsp:cNvPr id="0" name=""/>
        <dsp:cNvSpPr/>
      </dsp:nvSpPr>
      <dsp:spPr>
        <a:xfrm rot="19254137">
          <a:off x="2118242" y="928593"/>
          <a:ext cx="939010" cy="31091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FAA6D-5219-4841-B2ED-E7CDBC1CA637}">
      <dsp:nvSpPr>
        <dsp:cNvPr id="0" name=""/>
        <dsp:cNvSpPr/>
      </dsp:nvSpPr>
      <dsp:spPr>
        <a:xfrm>
          <a:off x="2462591" y="288039"/>
          <a:ext cx="979053" cy="999836"/>
        </a:xfrm>
        <a:prstGeom prst="roundRect">
          <a:avLst>
            <a:gd name="adj" fmla="val 10000"/>
          </a:avLst>
        </a:prstGeom>
        <a:solidFill>
          <a:srgbClr val="A8A9A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Błędy </a:t>
          </a:r>
          <a:br>
            <a:rPr lang="pl-PL" sz="1400" kern="1200" dirty="0"/>
          </a:br>
          <a:r>
            <a:rPr lang="pl-PL" sz="1400" kern="1200" dirty="0"/>
            <a:t>w produkcji i działanie człowieka</a:t>
          </a:r>
          <a:endParaRPr lang="pl-PL" sz="1700" kern="1200" dirty="0"/>
        </a:p>
      </dsp:txBody>
      <dsp:txXfrm>
        <a:off x="2491266" y="316714"/>
        <a:ext cx="921703" cy="942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B7C0B-9B2D-4E39-A9FC-F2CB5127E303}" type="datetimeFigureOut">
              <a:rPr lang="pl-PL" smtClean="0"/>
              <a:pPr/>
              <a:t>06.12.2019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D8F51-4094-4D93-B22C-BC3095FF1E9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5187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Dla wielu gospodarstwa rolnych kluczowym elementem działalności jest produkcja roślina. To przychody ze sprzedaży rzepaku i zbóż pozwalają zachować płynność w okresie lata oraz zgromadzić środki na zakup nasion i nawozów na kolejny okres. Ale efekt wielu miesięcy pracy (od zasiewu aż do zbioru) mogą zniknąć lub zostać mocno uszkodzone w wyniku różnego rodzaju zjawisk atmosferycznych. Grad, powódź, czy pożary to zdarzenie, które mogą dotknąć niemal każdego rolnika. Takie zdarzenia mogą nieść ze sobą gigantyczne szkody, które trudno pokryć z własnych środków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D8F51-4094-4D93-B22C-BC3095FF1E96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315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D8F51-4094-4D93-B22C-BC3095FF1E96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4616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D8F51-4094-4D93-B22C-BC3095FF1E96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4616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D8F51-4094-4D93-B22C-BC3095FF1E96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4616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D8F51-4094-4D93-B22C-BC3095FF1E96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4616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D8F51-4094-4D93-B22C-BC3095FF1E96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4616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D8F51-4094-4D93-B22C-BC3095FF1E96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4616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D8F51-4094-4D93-B22C-BC3095FF1E96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4616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D8F51-4094-4D93-B22C-BC3095FF1E96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4616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D8F51-4094-4D93-B22C-BC3095FF1E96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4616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D8F51-4094-4D93-B22C-BC3095FF1E96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461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1982256"/>
            <a:ext cx="5543474" cy="1102519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750" y="3579861"/>
            <a:ext cx="4680520" cy="106305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713C-7148-4022-893B-9FC151FFA45C}" type="datetime1">
              <a:rPr lang="pl-PL" smtClean="0"/>
              <a:pPr/>
              <a:t>06.12.2019</a:t>
            </a:fld>
            <a:endParaRPr lang="pl-PL"/>
          </a:p>
        </p:txBody>
      </p:sp>
      <p:sp>
        <p:nvSpPr>
          <p:cNvPr id="9" name="Łuk blokowy 8"/>
          <p:cNvSpPr/>
          <p:nvPr userDrawn="1"/>
        </p:nvSpPr>
        <p:spPr>
          <a:xfrm rot="900000">
            <a:off x="-435410" y="-1128144"/>
            <a:ext cx="2780250" cy="2789375"/>
          </a:xfrm>
          <a:prstGeom prst="blockArc">
            <a:avLst>
              <a:gd name="adj1" fmla="val 17045512"/>
              <a:gd name="adj2" fmla="val 175886"/>
              <a:gd name="adj3" fmla="val 0"/>
            </a:avLst>
          </a:prstGeom>
          <a:solidFill>
            <a:srgbClr val="86153A"/>
          </a:solidFill>
          <a:ln w="190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4" name="Łuk blokowy 13"/>
          <p:cNvSpPr/>
          <p:nvPr userDrawn="1"/>
        </p:nvSpPr>
        <p:spPr>
          <a:xfrm rot="8100000">
            <a:off x="-438256" y="-1137478"/>
            <a:ext cx="2780250" cy="2789375"/>
          </a:xfrm>
          <a:prstGeom prst="blockArc">
            <a:avLst>
              <a:gd name="adj1" fmla="val 16348246"/>
              <a:gd name="adj2" fmla="val 175886"/>
              <a:gd name="adj3" fmla="val 0"/>
            </a:avLst>
          </a:prstGeom>
          <a:solidFill>
            <a:srgbClr val="86153A"/>
          </a:solidFill>
          <a:ln w="190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2" name="Elipsa 21"/>
          <p:cNvSpPr/>
          <p:nvPr userDrawn="1"/>
        </p:nvSpPr>
        <p:spPr>
          <a:xfrm>
            <a:off x="-305425" y="-993597"/>
            <a:ext cx="2520280" cy="25202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 descr="Obraz zawierający trawa, zewnętrzne, ciężarówka, samochód&#10;&#10;Opis wygenerowany automatycznie">
            <a:extLst>
              <a:ext uri="{FF2B5EF4-FFF2-40B4-BE49-F238E27FC236}">
                <a16:creationId xmlns:a16="http://schemas.microsoft.com/office/drawing/2014/main" id="{ADCC709A-CBC4-41C9-9CAE-3AC769C2D3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08" y="1173568"/>
            <a:ext cx="3892592" cy="397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4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7D36-E2FE-45EE-A01E-76191827093C}" type="datetime1">
              <a:rPr lang="pl-PL" smtClean="0"/>
              <a:pPr/>
              <a:t>06.12.2019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7F1F-167A-4A9C-A046-3C347B49A1A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6688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491F-406E-4AA6-ABEE-ED6D93F6732F}" type="datetime1">
              <a:rPr lang="pl-PL" smtClean="0"/>
              <a:pPr/>
              <a:t>06.12.2019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7F1F-167A-4A9C-A046-3C347B49A1A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9167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6099-C586-4351-AC4A-72C293D41783}" type="datetime1">
              <a:rPr lang="pl-PL" smtClean="0"/>
              <a:pPr/>
              <a:t>06.12.2019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7F1F-167A-4A9C-A046-3C347B49A1A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6692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74BE-1A52-4F35-AF83-FDE7F1785E93}" type="datetime1">
              <a:rPr lang="pl-PL" smtClean="0"/>
              <a:pPr/>
              <a:t>06.12.2019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7F1F-167A-4A9C-A046-3C347B49A1A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9546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CC8B-C7E0-447C-8B35-5AB0E9E9F051}" type="datetime1">
              <a:rPr lang="pl-PL" smtClean="0"/>
              <a:pPr/>
              <a:t>06.12.2019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7F1F-167A-4A9C-A046-3C347B49A1A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1503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142C-80A5-4BFD-9991-AA86016E72E5}" type="datetime1">
              <a:rPr lang="pl-PL" smtClean="0"/>
              <a:pPr/>
              <a:t>06.12.2019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7F1F-167A-4A9C-A046-3C347B49A1A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646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074" y="1195646"/>
            <a:ext cx="8209389" cy="669002"/>
          </a:xfrm>
          <a:prstGeom prst="rect">
            <a:avLst/>
          </a:prstGeom>
        </p:spPr>
        <p:txBody>
          <a:bodyPr rIns="0">
            <a:noAutofit/>
          </a:bodyPr>
          <a:lstStyle>
            <a:lvl1pPr marL="180975" indent="-180975" algn="r">
              <a:spcBef>
                <a:spcPts val="300"/>
              </a:spcBef>
              <a:buFont typeface="Arial" panose="020B0604020202020204" pitchFamily="34" charset="0"/>
              <a:buChar char="•"/>
              <a:defRPr sz="1500" b="0"/>
            </a:lvl1pPr>
            <a:lvl2pPr marL="182563" indent="-182563" algn="r">
              <a:spcBef>
                <a:spcPts val="300"/>
              </a:spcBef>
              <a:buFont typeface="Arial" panose="020B0604020202020204" pitchFamily="34" charset="0"/>
              <a:buChar char="•"/>
              <a:defRPr sz="1500" b="0"/>
            </a:lvl2pPr>
            <a:lvl3pPr marL="357188" indent="-174625">
              <a:spcBef>
                <a:spcPts val="300"/>
              </a:spcBef>
              <a:buFont typeface="Arial" panose="020B0604020202020204" pitchFamily="34" charset="0"/>
              <a:buChar char="•"/>
              <a:defRPr sz="1400" b="0"/>
            </a:lvl3pPr>
            <a:lvl4pPr marL="541338" indent="-184150">
              <a:spcBef>
                <a:spcPts val="300"/>
              </a:spcBef>
              <a:buFont typeface="Arial" panose="020B0604020202020204" pitchFamily="34" charset="0"/>
              <a:buChar char="•"/>
              <a:defRPr sz="1400" b="0"/>
            </a:lvl4pPr>
            <a:lvl5pPr marL="715963" indent="-174625">
              <a:spcBef>
                <a:spcPts val="300"/>
              </a:spcBef>
              <a:buFont typeface="Arial" panose="020B0604020202020204" pitchFamily="34" charset="0"/>
              <a:buChar char="•"/>
              <a:defRPr sz="1400" b="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0022-A277-4FD7-89DD-63CF0C19ED5D}" type="datetime1">
              <a:rPr lang="pl-PL" smtClean="0"/>
              <a:pPr/>
              <a:t>06.12.2019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1259160" cy="273844"/>
          </a:xfrm>
        </p:spPr>
        <p:txBody>
          <a:bodyPr/>
          <a:lstStyle/>
          <a:p>
            <a:fld id="{CF567F1F-167A-4A9C-A046-3C347B49A1A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2"/>
          <p:cNvSpPr>
            <a:spLocks noGrp="1"/>
          </p:cNvSpPr>
          <p:nvPr>
            <p:ph idx="13"/>
          </p:nvPr>
        </p:nvSpPr>
        <p:spPr>
          <a:xfrm>
            <a:off x="539750" y="1978856"/>
            <a:ext cx="2160042" cy="2736304"/>
          </a:xfrm>
          <a:prstGeom prst="roundRect">
            <a:avLst>
              <a:gd name="adj" fmla="val 4298"/>
            </a:avLst>
          </a:prstGeom>
          <a:solidFill>
            <a:srgbClr val="D2D3D5"/>
          </a:solidFill>
          <a:effectLst/>
        </p:spPr>
        <p:txBody>
          <a:bodyPr>
            <a:noAutofit/>
          </a:bodyPr>
          <a:lstStyle>
            <a:lvl1pPr marL="88900" indent="-88900">
              <a:spcBef>
                <a:spcPts val="300"/>
              </a:spcBef>
              <a:buClr>
                <a:srgbClr val="86153A"/>
              </a:buClr>
              <a:buFont typeface="Arial" panose="020B0604020202020204" pitchFamily="34" charset="0"/>
              <a:buChar char="•"/>
              <a:defRPr sz="1200" b="0"/>
            </a:lvl1pPr>
            <a:lvl2pPr marL="182563" indent="-95250">
              <a:spcBef>
                <a:spcPts val="300"/>
              </a:spcBef>
              <a:buClr>
                <a:srgbClr val="86153A"/>
              </a:buClr>
              <a:buFont typeface="Arial" panose="020B0604020202020204" pitchFamily="34" charset="0"/>
              <a:buChar char="•"/>
              <a:defRPr sz="1200" b="0"/>
            </a:lvl2pPr>
            <a:lvl3pPr marL="269875" indent="-87313">
              <a:spcBef>
                <a:spcPts val="300"/>
              </a:spcBef>
              <a:buClr>
                <a:srgbClr val="86153A"/>
              </a:buClr>
              <a:buFont typeface="Arial" panose="020B0604020202020204" pitchFamily="34" charset="0"/>
              <a:buChar char="•"/>
              <a:defRPr sz="1200" b="0"/>
            </a:lvl3pPr>
            <a:lvl4pPr marL="358775" indent="-88900">
              <a:spcBef>
                <a:spcPts val="300"/>
              </a:spcBef>
              <a:buClr>
                <a:srgbClr val="86153A"/>
              </a:buClr>
              <a:buFont typeface="Arial" panose="020B0604020202020204" pitchFamily="34" charset="0"/>
              <a:buChar char="•"/>
              <a:defRPr sz="1200" b="0"/>
            </a:lvl4pPr>
            <a:lvl5pPr marL="446088" indent="-87313">
              <a:spcBef>
                <a:spcPts val="300"/>
              </a:spcBef>
              <a:buClr>
                <a:srgbClr val="86153A"/>
              </a:buClr>
              <a:buFont typeface="Arial" panose="020B0604020202020204" pitchFamily="34" charset="0"/>
              <a:buChar char="•"/>
              <a:defRPr sz="1200" b="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idx="14"/>
          </p:nvPr>
        </p:nvSpPr>
        <p:spPr>
          <a:xfrm>
            <a:off x="2843808" y="1978856"/>
            <a:ext cx="5904656" cy="1024942"/>
          </a:xfrm>
          <a:prstGeom prst="roundRect">
            <a:avLst>
              <a:gd name="adj" fmla="val 9118"/>
            </a:avLst>
          </a:prstGeom>
          <a:solidFill>
            <a:srgbClr val="A8A9AD"/>
          </a:solidFill>
          <a:effectLst/>
        </p:spPr>
        <p:txBody>
          <a:bodyPr>
            <a:noAutofit/>
          </a:bodyPr>
          <a:lstStyle>
            <a:lvl1pPr marL="88900" indent="-88900">
              <a:spcBef>
                <a:spcPts val="300"/>
              </a:spcBef>
              <a:buClr>
                <a:srgbClr val="86153A"/>
              </a:buClr>
              <a:buFont typeface="Arial" panose="020B0604020202020204" pitchFamily="34" charset="0"/>
              <a:buChar char="•"/>
              <a:defRPr sz="1200" b="0"/>
            </a:lvl1pPr>
            <a:lvl2pPr marL="182563" indent="-95250">
              <a:spcBef>
                <a:spcPts val="300"/>
              </a:spcBef>
              <a:buClr>
                <a:srgbClr val="86153A"/>
              </a:buClr>
              <a:buFont typeface="Arial" panose="020B0604020202020204" pitchFamily="34" charset="0"/>
              <a:buChar char="•"/>
              <a:defRPr sz="1200" b="0"/>
            </a:lvl2pPr>
            <a:lvl3pPr marL="269875" indent="-87313">
              <a:spcBef>
                <a:spcPts val="300"/>
              </a:spcBef>
              <a:buClr>
                <a:srgbClr val="86153A"/>
              </a:buClr>
              <a:buFont typeface="Arial" panose="020B0604020202020204" pitchFamily="34" charset="0"/>
              <a:buChar char="•"/>
              <a:defRPr sz="1200" b="0"/>
            </a:lvl3pPr>
            <a:lvl4pPr marL="358775" indent="-88900">
              <a:spcBef>
                <a:spcPts val="300"/>
              </a:spcBef>
              <a:buClr>
                <a:srgbClr val="86153A"/>
              </a:buClr>
              <a:buFont typeface="Arial" panose="020B0604020202020204" pitchFamily="34" charset="0"/>
              <a:buChar char="•"/>
              <a:defRPr sz="1200" b="0"/>
            </a:lvl4pPr>
            <a:lvl5pPr marL="446088" indent="-87313">
              <a:spcBef>
                <a:spcPts val="300"/>
              </a:spcBef>
              <a:buClr>
                <a:srgbClr val="86153A"/>
              </a:buClr>
              <a:buFont typeface="Arial" panose="020B0604020202020204" pitchFamily="34" charset="0"/>
              <a:buChar char="•"/>
              <a:defRPr sz="1200" b="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6" name="Symbol zastępczy zawartości 2"/>
          <p:cNvSpPr>
            <a:spLocks noGrp="1"/>
          </p:cNvSpPr>
          <p:nvPr>
            <p:ph idx="15"/>
          </p:nvPr>
        </p:nvSpPr>
        <p:spPr>
          <a:xfrm>
            <a:off x="2843807" y="3147814"/>
            <a:ext cx="4968553" cy="1584176"/>
          </a:xfrm>
          <a:prstGeom prst="roundRect">
            <a:avLst>
              <a:gd name="adj" fmla="val 6639"/>
            </a:avLst>
          </a:prstGeom>
          <a:solidFill>
            <a:srgbClr val="B41C4F"/>
          </a:solidFill>
          <a:effectLst/>
        </p:spPr>
        <p:txBody>
          <a:bodyPr>
            <a:noAutofit/>
          </a:bodyPr>
          <a:lstStyle>
            <a:lvl1pPr marL="88900" indent="-88900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</a:defRPr>
            </a:lvl1pPr>
            <a:lvl2pPr marL="182563" indent="-95250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</a:defRPr>
            </a:lvl2pPr>
            <a:lvl3pPr marL="269875" indent="-87313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</a:defRPr>
            </a:lvl3pPr>
            <a:lvl4pPr marL="358775" indent="-88900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</a:defRPr>
            </a:lvl4pPr>
            <a:lvl5pPr marL="446088" indent="-87313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7" name="Symbol zastępczy zawartości 2"/>
          <p:cNvSpPr>
            <a:spLocks noGrp="1" noChangeAspect="1"/>
          </p:cNvSpPr>
          <p:nvPr>
            <p:ph idx="16"/>
          </p:nvPr>
        </p:nvSpPr>
        <p:spPr>
          <a:xfrm>
            <a:off x="7524328" y="2787774"/>
            <a:ext cx="1224288" cy="1224152"/>
          </a:xfrm>
          <a:prstGeom prst="ellipse">
            <a:avLst/>
          </a:prstGeom>
          <a:solidFill>
            <a:schemeClr val="bg1"/>
          </a:solidFill>
          <a:effectLst/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None/>
              <a:defRPr sz="2800" b="1" baseline="0">
                <a:solidFill>
                  <a:srgbClr val="86153A"/>
                </a:solidFill>
              </a:defRPr>
            </a:lvl1pPr>
            <a:lvl2pPr marL="87313" indent="0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None/>
              <a:defRPr sz="1200" b="0">
                <a:solidFill>
                  <a:srgbClr val="86153A"/>
                </a:solidFill>
              </a:defRPr>
            </a:lvl2pPr>
            <a:lvl3pPr marL="182562" indent="0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None/>
              <a:defRPr sz="1200" b="0">
                <a:solidFill>
                  <a:srgbClr val="86153A"/>
                </a:solidFill>
              </a:defRPr>
            </a:lvl3pPr>
            <a:lvl4pPr marL="269875" indent="0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None/>
              <a:defRPr sz="1200" b="0">
                <a:solidFill>
                  <a:srgbClr val="86153A"/>
                </a:solidFill>
              </a:defRPr>
            </a:lvl4pPr>
            <a:lvl5pPr marL="358775" indent="0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None/>
              <a:defRPr sz="1200" b="0">
                <a:solidFill>
                  <a:srgbClr val="86153A"/>
                </a:solidFill>
              </a:defRPr>
            </a:lvl5pPr>
          </a:lstStyle>
          <a:p>
            <a:pPr lvl="0"/>
            <a:endParaRPr lang="pl-PL" dirty="0"/>
          </a:p>
        </p:txBody>
      </p:sp>
      <p:grpSp>
        <p:nvGrpSpPr>
          <p:cNvPr id="21" name="Grupa 20"/>
          <p:cNvGrpSpPr/>
          <p:nvPr userDrawn="1"/>
        </p:nvGrpSpPr>
        <p:grpSpPr>
          <a:xfrm rot="21438957">
            <a:off x="-468560" y="-856039"/>
            <a:ext cx="2237336" cy="2249887"/>
            <a:chOff x="-468560" y="-856039"/>
            <a:chExt cx="2237336" cy="2249887"/>
          </a:xfrm>
        </p:grpSpPr>
        <p:sp>
          <p:nvSpPr>
            <p:cNvPr id="18" name="Łuk blokowy 17"/>
            <p:cNvSpPr/>
            <p:nvPr userDrawn="1"/>
          </p:nvSpPr>
          <p:spPr>
            <a:xfrm rot="900000">
              <a:off x="-466272" y="-848535"/>
              <a:ext cx="2235048" cy="2242383"/>
            </a:xfrm>
            <a:prstGeom prst="blockArc">
              <a:avLst>
                <a:gd name="adj1" fmla="val 17045512"/>
                <a:gd name="adj2" fmla="val 175886"/>
                <a:gd name="adj3" fmla="val 0"/>
              </a:avLst>
            </a:prstGeom>
            <a:solidFill>
              <a:srgbClr val="86153A"/>
            </a:solidFill>
            <a:ln w="127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9" name="Łuk blokowy 18"/>
            <p:cNvSpPr/>
            <p:nvPr userDrawn="1"/>
          </p:nvSpPr>
          <p:spPr>
            <a:xfrm rot="8100000">
              <a:off x="-468560" y="-856039"/>
              <a:ext cx="2235048" cy="2242383"/>
            </a:xfrm>
            <a:prstGeom prst="blockArc">
              <a:avLst>
                <a:gd name="adj1" fmla="val 15578709"/>
                <a:gd name="adj2" fmla="val 175886"/>
                <a:gd name="adj3" fmla="val 0"/>
              </a:avLst>
            </a:prstGeom>
            <a:solidFill>
              <a:srgbClr val="86153A"/>
            </a:solidFill>
            <a:ln w="127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  <p:sp>
        <p:nvSpPr>
          <p:cNvPr id="22" name="Prostokąt 21"/>
          <p:cNvSpPr/>
          <p:nvPr userDrawn="1"/>
        </p:nvSpPr>
        <p:spPr>
          <a:xfrm>
            <a:off x="25626" y="508967"/>
            <a:ext cx="9092748" cy="162000"/>
          </a:xfrm>
          <a:prstGeom prst="rect">
            <a:avLst/>
          </a:prstGeom>
          <a:solidFill>
            <a:srgbClr val="86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93865"/>
            <a:ext cx="4258816" cy="607071"/>
          </a:xfrm>
          <a:solidFill>
            <a:srgbClr val="E6E7E9"/>
          </a:solidFill>
        </p:spPr>
        <p:txBody>
          <a:bodyPr wrap="square" lIns="72000" tIns="36000" rIns="72000" bIns="108000" anchor="t">
            <a:spAutoFit/>
          </a:bodyPr>
          <a:lstStyle>
            <a:lvl1pPr algn="l">
              <a:defRPr sz="3000"/>
            </a:lvl1pPr>
          </a:lstStyle>
          <a:p>
            <a:r>
              <a:rPr lang="pl-PL" dirty="0"/>
              <a:t>Kliknij, aby edytować styl</a:t>
            </a:r>
          </a:p>
        </p:txBody>
      </p:sp>
      <p:grpSp>
        <p:nvGrpSpPr>
          <p:cNvPr id="9" name="Grupa 8"/>
          <p:cNvGrpSpPr/>
          <p:nvPr userDrawn="1"/>
        </p:nvGrpSpPr>
        <p:grpSpPr>
          <a:xfrm>
            <a:off x="7826497" y="4487455"/>
            <a:ext cx="1962184" cy="1894384"/>
            <a:chOff x="7826497" y="4487455"/>
            <a:chExt cx="1962184" cy="1894384"/>
          </a:xfrm>
        </p:grpSpPr>
        <p:grpSp>
          <p:nvGrpSpPr>
            <p:cNvPr id="7" name="Grupa 6"/>
            <p:cNvGrpSpPr/>
            <p:nvPr userDrawn="1"/>
          </p:nvGrpSpPr>
          <p:grpSpPr>
            <a:xfrm>
              <a:off x="7826497" y="4487455"/>
              <a:ext cx="1962184" cy="1894384"/>
              <a:chOff x="7798814" y="4453665"/>
              <a:chExt cx="2041718" cy="1971171"/>
            </a:xfrm>
          </p:grpSpPr>
          <p:sp>
            <p:nvSpPr>
              <p:cNvPr id="24" name="Łuk blokowy 23"/>
              <p:cNvSpPr/>
              <p:nvPr userDrawn="1"/>
            </p:nvSpPr>
            <p:spPr>
              <a:xfrm rot="12309419">
                <a:off x="7831731" y="4465918"/>
                <a:ext cx="2008801" cy="1958918"/>
              </a:xfrm>
              <a:prstGeom prst="blockArc">
                <a:avLst>
                  <a:gd name="adj1" fmla="val 17045512"/>
                  <a:gd name="adj2" fmla="val 175886"/>
                  <a:gd name="adj3" fmla="val 0"/>
                </a:avLst>
              </a:prstGeom>
              <a:solidFill>
                <a:srgbClr val="86153A"/>
              </a:solidFill>
              <a:ln w="12700">
                <a:solidFill>
                  <a:srgbClr val="99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Łuk blokowy 24"/>
              <p:cNvSpPr/>
              <p:nvPr userDrawn="1"/>
            </p:nvSpPr>
            <p:spPr>
              <a:xfrm rot="19509419">
                <a:off x="7798814" y="4453665"/>
                <a:ext cx="2008801" cy="1958918"/>
              </a:xfrm>
              <a:prstGeom prst="blockArc">
                <a:avLst>
                  <a:gd name="adj1" fmla="val 16348246"/>
                  <a:gd name="adj2" fmla="val 175886"/>
                  <a:gd name="adj3" fmla="val 0"/>
                </a:avLst>
              </a:prstGeom>
              <a:solidFill>
                <a:srgbClr val="86153A"/>
              </a:solidFill>
              <a:ln w="12700">
                <a:solidFill>
                  <a:srgbClr val="99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Elipsa 25"/>
            <p:cNvSpPr>
              <a:spLocks noChangeAspect="1"/>
            </p:cNvSpPr>
            <p:nvPr userDrawn="1"/>
          </p:nvSpPr>
          <p:spPr>
            <a:xfrm rot="418074">
              <a:off x="7925012" y="4545290"/>
              <a:ext cx="1770138" cy="17703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9898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1392-B9C3-4DD8-ABB1-585E3708B327}" type="datetime1">
              <a:rPr lang="pl-PL" smtClean="0"/>
              <a:pPr/>
              <a:t>06.12.2019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zawartości 2"/>
          <p:cNvSpPr>
            <a:spLocks noGrp="1"/>
          </p:cNvSpPr>
          <p:nvPr>
            <p:ph idx="13"/>
          </p:nvPr>
        </p:nvSpPr>
        <p:spPr>
          <a:xfrm>
            <a:off x="539750" y="1978856"/>
            <a:ext cx="6264498" cy="2736304"/>
          </a:xfrm>
          <a:prstGeom prst="roundRect">
            <a:avLst>
              <a:gd name="adj" fmla="val 4298"/>
            </a:avLst>
          </a:prstGeom>
          <a:solidFill>
            <a:srgbClr val="D2D3D5"/>
          </a:solidFill>
          <a:effectLst/>
        </p:spPr>
        <p:txBody>
          <a:bodyPr>
            <a:noAutofit/>
          </a:bodyPr>
          <a:lstStyle>
            <a:lvl1pPr marL="88900" indent="-88900">
              <a:spcBef>
                <a:spcPts val="300"/>
              </a:spcBef>
              <a:buClr>
                <a:srgbClr val="86153A"/>
              </a:buClr>
              <a:buFont typeface="Arial" panose="020B0604020202020204" pitchFamily="34" charset="0"/>
              <a:buChar char="•"/>
              <a:defRPr sz="1200" b="0"/>
            </a:lvl1pPr>
            <a:lvl2pPr marL="182563" indent="-95250">
              <a:spcBef>
                <a:spcPts val="300"/>
              </a:spcBef>
              <a:buClr>
                <a:srgbClr val="86153A"/>
              </a:buClr>
              <a:buFont typeface="Arial" panose="020B0604020202020204" pitchFamily="34" charset="0"/>
              <a:buChar char="•"/>
              <a:defRPr sz="1200" b="0"/>
            </a:lvl2pPr>
            <a:lvl3pPr marL="269875" indent="-87313">
              <a:spcBef>
                <a:spcPts val="300"/>
              </a:spcBef>
              <a:buClr>
                <a:srgbClr val="86153A"/>
              </a:buClr>
              <a:buFont typeface="Arial" panose="020B0604020202020204" pitchFamily="34" charset="0"/>
              <a:buChar char="•"/>
              <a:defRPr sz="1200" b="0"/>
            </a:lvl3pPr>
            <a:lvl4pPr marL="358775" indent="-88900">
              <a:spcBef>
                <a:spcPts val="300"/>
              </a:spcBef>
              <a:buClr>
                <a:srgbClr val="86153A"/>
              </a:buClr>
              <a:buFont typeface="Arial" panose="020B0604020202020204" pitchFamily="34" charset="0"/>
              <a:buChar char="•"/>
              <a:defRPr sz="1200" b="0"/>
            </a:lvl4pPr>
            <a:lvl5pPr marL="446088" indent="-87313">
              <a:spcBef>
                <a:spcPts val="300"/>
              </a:spcBef>
              <a:buClr>
                <a:srgbClr val="86153A"/>
              </a:buClr>
              <a:buFont typeface="Arial" panose="020B0604020202020204" pitchFamily="34" charset="0"/>
              <a:buChar char="•"/>
              <a:defRPr sz="1200" b="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6" name="Symbol zastępczy zawartości 2"/>
          <p:cNvSpPr>
            <a:spLocks noGrp="1"/>
          </p:cNvSpPr>
          <p:nvPr>
            <p:ph idx="15"/>
          </p:nvPr>
        </p:nvSpPr>
        <p:spPr>
          <a:xfrm>
            <a:off x="6948265" y="1978856"/>
            <a:ext cx="1872208" cy="2001553"/>
          </a:xfrm>
          <a:prstGeom prst="roundRect">
            <a:avLst>
              <a:gd name="adj" fmla="val 6639"/>
            </a:avLst>
          </a:prstGeom>
          <a:solidFill>
            <a:srgbClr val="B41C4F"/>
          </a:solidFill>
          <a:effectLst/>
        </p:spPr>
        <p:txBody>
          <a:bodyPr>
            <a:noAutofit/>
          </a:bodyPr>
          <a:lstStyle>
            <a:lvl1pPr marL="88900" indent="-88900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</a:defRPr>
            </a:lvl1pPr>
            <a:lvl2pPr marL="182563" indent="-95250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</a:defRPr>
            </a:lvl2pPr>
            <a:lvl3pPr marL="269875" indent="-87313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</a:defRPr>
            </a:lvl3pPr>
            <a:lvl4pPr marL="358775" indent="-88900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</a:defRPr>
            </a:lvl4pPr>
            <a:lvl5pPr marL="446088" indent="-87313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grpSp>
        <p:nvGrpSpPr>
          <p:cNvPr id="21" name="Grupa 20"/>
          <p:cNvGrpSpPr/>
          <p:nvPr userDrawn="1"/>
        </p:nvGrpSpPr>
        <p:grpSpPr>
          <a:xfrm rot="21438957">
            <a:off x="-468560" y="-856039"/>
            <a:ext cx="2237336" cy="2249887"/>
            <a:chOff x="-468560" y="-856039"/>
            <a:chExt cx="2237336" cy="2249887"/>
          </a:xfrm>
        </p:grpSpPr>
        <p:sp>
          <p:nvSpPr>
            <p:cNvPr id="18" name="Łuk blokowy 17"/>
            <p:cNvSpPr/>
            <p:nvPr userDrawn="1"/>
          </p:nvSpPr>
          <p:spPr>
            <a:xfrm rot="900000">
              <a:off x="-466272" y="-848535"/>
              <a:ext cx="2235048" cy="2242383"/>
            </a:xfrm>
            <a:prstGeom prst="blockArc">
              <a:avLst>
                <a:gd name="adj1" fmla="val 17045512"/>
                <a:gd name="adj2" fmla="val 175886"/>
                <a:gd name="adj3" fmla="val 0"/>
              </a:avLst>
            </a:prstGeom>
            <a:solidFill>
              <a:srgbClr val="86153A"/>
            </a:solidFill>
            <a:ln w="127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9" name="Łuk blokowy 18"/>
            <p:cNvSpPr/>
            <p:nvPr userDrawn="1"/>
          </p:nvSpPr>
          <p:spPr>
            <a:xfrm rot="8100000">
              <a:off x="-468560" y="-856039"/>
              <a:ext cx="2235048" cy="2242383"/>
            </a:xfrm>
            <a:prstGeom prst="blockArc">
              <a:avLst>
                <a:gd name="adj1" fmla="val 16348246"/>
                <a:gd name="adj2" fmla="val 175886"/>
                <a:gd name="adj3" fmla="val 0"/>
              </a:avLst>
            </a:prstGeom>
            <a:solidFill>
              <a:srgbClr val="86153A"/>
            </a:solidFill>
            <a:ln w="127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  <p:sp>
        <p:nvSpPr>
          <p:cNvPr id="2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1259160" cy="273844"/>
          </a:xfrm>
        </p:spPr>
        <p:txBody>
          <a:bodyPr/>
          <a:lstStyle/>
          <a:p>
            <a:fld id="{CF567F1F-167A-4A9C-A046-3C347B49A1A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0" name="Prostokąt 19"/>
          <p:cNvSpPr/>
          <p:nvPr userDrawn="1"/>
        </p:nvSpPr>
        <p:spPr>
          <a:xfrm>
            <a:off x="25626" y="670967"/>
            <a:ext cx="9092748" cy="162000"/>
          </a:xfrm>
          <a:prstGeom prst="rect">
            <a:avLst/>
          </a:prstGeom>
          <a:solidFill>
            <a:srgbClr val="86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ymbol zastępczy zawartości 2"/>
          <p:cNvSpPr>
            <a:spLocks noGrp="1"/>
          </p:cNvSpPr>
          <p:nvPr>
            <p:ph idx="1"/>
          </p:nvPr>
        </p:nvSpPr>
        <p:spPr>
          <a:xfrm>
            <a:off x="539074" y="1195646"/>
            <a:ext cx="8209389" cy="669002"/>
          </a:xfrm>
          <a:prstGeom prst="rect">
            <a:avLst/>
          </a:prstGeom>
        </p:spPr>
        <p:txBody>
          <a:bodyPr>
            <a:noAutofit/>
          </a:bodyPr>
          <a:lstStyle>
            <a:lvl1pPr marL="180975" indent="-180975" algn="r">
              <a:spcBef>
                <a:spcPts val="300"/>
              </a:spcBef>
              <a:buFont typeface="Arial" panose="020B0604020202020204" pitchFamily="34" charset="0"/>
              <a:buChar char="•"/>
              <a:defRPr sz="1500" b="0"/>
            </a:lvl1pPr>
            <a:lvl2pPr marL="182563" indent="-182563" algn="r">
              <a:spcBef>
                <a:spcPts val="300"/>
              </a:spcBef>
              <a:buFont typeface="Arial" panose="020B0604020202020204" pitchFamily="34" charset="0"/>
              <a:buChar char="•"/>
              <a:defRPr sz="1500" b="0"/>
            </a:lvl2pPr>
            <a:lvl3pPr marL="357188" indent="-174625">
              <a:spcBef>
                <a:spcPts val="300"/>
              </a:spcBef>
              <a:buFont typeface="Arial" panose="020B0604020202020204" pitchFamily="34" charset="0"/>
              <a:buChar char="•"/>
              <a:defRPr sz="1400" b="0"/>
            </a:lvl3pPr>
            <a:lvl4pPr marL="541338" indent="-184150">
              <a:spcBef>
                <a:spcPts val="300"/>
              </a:spcBef>
              <a:buFont typeface="Arial" panose="020B0604020202020204" pitchFamily="34" charset="0"/>
              <a:buChar char="•"/>
              <a:defRPr sz="1400" b="0"/>
            </a:lvl4pPr>
            <a:lvl5pPr marL="715963" indent="-174625">
              <a:spcBef>
                <a:spcPts val="300"/>
              </a:spcBef>
              <a:buFont typeface="Arial" panose="020B0604020202020204" pitchFamily="34" charset="0"/>
              <a:buChar char="•"/>
              <a:defRPr sz="1400" b="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3" name="Prostokąt 2"/>
          <p:cNvSpPr/>
          <p:nvPr userDrawn="1"/>
        </p:nvSpPr>
        <p:spPr>
          <a:xfrm>
            <a:off x="2286000" y="2100852"/>
            <a:ext cx="4572000" cy="9417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92075" lvl="0" algn="just" eaLnBrk="0" hangingPunct="0">
              <a:spcBef>
                <a:spcPct val="20000"/>
              </a:spcBef>
              <a:buClr>
                <a:srgbClr val="912244"/>
              </a:buClr>
              <a:buSzPct val="120000"/>
              <a:defRPr/>
            </a:pPr>
            <a:r>
              <a:rPr lang="pl-PL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Lista zakładów, które zakończyły przekazywanie danych do raportu:</a:t>
            </a:r>
          </a:p>
          <a:p>
            <a:pPr marL="434975" indent="-342900" algn="just" eaLnBrk="0" hangingPunct="0">
              <a:spcBef>
                <a:spcPct val="20000"/>
              </a:spcBef>
              <a:buClr>
                <a:srgbClr val="912244"/>
              </a:buClr>
              <a:buSzPct val="120000"/>
              <a:buFont typeface="+mj-lt"/>
              <a:buAutoNum type="arabicPeriod"/>
              <a:defRPr/>
            </a:pPr>
            <a:r>
              <a:rPr lang="pl-PL" sz="1600" b="1" dirty="0" err="1"/>
              <a:t>Signal</a:t>
            </a:r>
            <a:r>
              <a:rPr lang="pl-PL" sz="1600" b="1" dirty="0"/>
              <a:t> </a:t>
            </a:r>
            <a:r>
              <a:rPr lang="pl-PL" sz="1600" b="1" dirty="0" err="1"/>
              <a:t>Iduna</a:t>
            </a:r>
            <a:r>
              <a:rPr lang="pl-PL" sz="1600" b="1" dirty="0"/>
              <a:t> Życie </a:t>
            </a:r>
            <a:r>
              <a:rPr lang="pl-PL" sz="1200" b="1" dirty="0"/>
              <a:t>(do IV kw. 2016) </a:t>
            </a:r>
            <a:endParaRPr lang="pl-PL" sz="1600" b="1" dirty="0"/>
          </a:p>
        </p:txBody>
      </p:sp>
      <p:grpSp>
        <p:nvGrpSpPr>
          <p:cNvPr id="30" name="Grupa 29"/>
          <p:cNvGrpSpPr/>
          <p:nvPr userDrawn="1"/>
        </p:nvGrpSpPr>
        <p:grpSpPr>
          <a:xfrm>
            <a:off x="7826497" y="4487455"/>
            <a:ext cx="1962184" cy="1894384"/>
            <a:chOff x="7826497" y="4487455"/>
            <a:chExt cx="1962184" cy="1894384"/>
          </a:xfrm>
        </p:grpSpPr>
        <p:grpSp>
          <p:nvGrpSpPr>
            <p:cNvPr id="31" name="Grupa 30"/>
            <p:cNvGrpSpPr/>
            <p:nvPr userDrawn="1"/>
          </p:nvGrpSpPr>
          <p:grpSpPr>
            <a:xfrm>
              <a:off x="7826497" y="4487455"/>
              <a:ext cx="1962184" cy="1894384"/>
              <a:chOff x="7798814" y="4453665"/>
              <a:chExt cx="2041718" cy="1971171"/>
            </a:xfrm>
          </p:grpSpPr>
          <p:sp>
            <p:nvSpPr>
              <p:cNvPr id="34" name="Łuk blokowy 33"/>
              <p:cNvSpPr/>
              <p:nvPr userDrawn="1"/>
            </p:nvSpPr>
            <p:spPr>
              <a:xfrm rot="12309419">
                <a:off x="7831731" y="4465918"/>
                <a:ext cx="2008801" cy="1958918"/>
              </a:xfrm>
              <a:prstGeom prst="blockArc">
                <a:avLst>
                  <a:gd name="adj1" fmla="val 17045512"/>
                  <a:gd name="adj2" fmla="val 175886"/>
                  <a:gd name="adj3" fmla="val 0"/>
                </a:avLst>
              </a:prstGeom>
              <a:solidFill>
                <a:srgbClr val="86153A"/>
              </a:solidFill>
              <a:ln w="12700">
                <a:solidFill>
                  <a:srgbClr val="99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Łuk blokowy 34"/>
              <p:cNvSpPr/>
              <p:nvPr userDrawn="1"/>
            </p:nvSpPr>
            <p:spPr>
              <a:xfrm rot="19509419">
                <a:off x="7798814" y="4453665"/>
                <a:ext cx="2008801" cy="1958918"/>
              </a:xfrm>
              <a:prstGeom prst="blockArc">
                <a:avLst>
                  <a:gd name="adj1" fmla="val 16348246"/>
                  <a:gd name="adj2" fmla="val 175886"/>
                  <a:gd name="adj3" fmla="val 0"/>
                </a:avLst>
              </a:prstGeom>
              <a:solidFill>
                <a:srgbClr val="86153A"/>
              </a:solidFill>
              <a:ln w="12700">
                <a:solidFill>
                  <a:srgbClr val="99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Elipsa 31"/>
            <p:cNvSpPr>
              <a:spLocks noChangeAspect="1"/>
            </p:cNvSpPr>
            <p:nvPr userDrawn="1"/>
          </p:nvSpPr>
          <p:spPr>
            <a:xfrm rot="418074">
              <a:off x="7925012" y="4545290"/>
              <a:ext cx="1770138" cy="17703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3" name="Obraz 3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731"/>
            <a:stretch/>
          </p:blipFill>
          <p:spPr>
            <a:xfrm>
              <a:off x="8363023" y="4738396"/>
              <a:ext cx="622067" cy="281626"/>
            </a:xfrm>
            <a:prstGeom prst="rect">
              <a:avLst/>
            </a:prstGeom>
          </p:spPr>
        </p:pic>
      </p:grpSp>
      <p:sp>
        <p:nvSpPr>
          <p:cNvPr id="36" name="Tytuł 1"/>
          <p:cNvSpPr>
            <a:spLocks noGrp="1"/>
          </p:cNvSpPr>
          <p:nvPr>
            <p:ph type="title"/>
          </p:nvPr>
        </p:nvSpPr>
        <p:spPr>
          <a:xfrm>
            <a:off x="457200" y="275703"/>
            <a:ext cx="3970784" cy="923330"/>
          </a:xfrm>
          <a:solidFill>
            <a:srgbClr val="E6E7E9"/>
          </a:solidFill>
        </p:spPr>
        <p:txBody>
          <a:bodyPr wrap="square" tIns="0" bIns="0">
            <a:spAutoFit/>
          </a:bodyPr>
          <a:lstStyle>
            <a:lvl1pPr algn="l">
              <a:defRPr sz="3000"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06773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98F9-AFDD-4373-B26B-EF88C5EA0105}" type="datetime1">
              <a:rPr lang="pl-PL" smtClean="0"/>
              <a:pPr/>
              <a:t>06.12.2019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zawartości 2"/>
          <p:cNvSpPr>
            <a:spLocks noGrp="1"/>
          </p:cNvSpPr>
          <p:nvPr>
            <p:ph idx="13"/>
          </p:nvPr>
        </p:nvSpPr>
        <p:spPr>
          <a:xfrm>
            <a:off x="539750" y="1491630"/>
            <a:ext cx="6264498" cy="3168352"/>
          </a:xfrm>
          <a:prstGeom prst="roundRect">
            <a:avLst>
              <a:gd name="adj" fmla="val 4298"/>
            </a:avLst>
          </a:prstGeom>
          <a:solidFill>
            <a:srgbClr val="D2D3D5"/>
          </a:solidFill>
          <a:effectLst/>
        </p:spPr>
        <p:txBody>
          <a:bodyPr>
            <a:noAutofit/>
          </a:bodyPr>
          <a:lstStyle>
            <a:lvl1pPr marL="88900" indent="-88900">
              <a:spcBef>
                <a:spcPts val="300"/>
              </a:spcBef>
              <a:buClr>
                <a:srgbClr val="86153A"/>
              </a:buClr>
              <a:buFont typeface="Arial" panose="020B0604020202020204" pitchFamily="34" charset="0"/>
              <a:buChar char="•"/>
              <a:defRPr sz="1200" b="0"/>
            </a:lvl1pPr>
            <a:lvl2pPr marL="182563" indent="-95250">
              <a:spcBef>
                <a:spcPts val="300"/>
              </a:spcBef>
              <a:buClr>
                <a:srgbClr val="86153A"/>
              </a:buClr>
              <a:buFont typeface="Arial" panose="020B0604020202020204" pitchFamily="34" charset="0"/>
              <a:buChar char="•"/>
              <a:defRPr sz="1200" b="0"/>
            </a:lvl2pPr>
            <a:lvl3pPr marL="269875" indent="-87313">
              <a:spcBef>
                <a:spcPts val="300"/>
              </a:spcBef>
              <a:buClr>
                <a:srgbClr val="86153A"/>
              </a:buClr>
              <a:buFont typeface="Arial" panose="020B0604020202020204" pitchFamily="34" charset="0"/>
              <a:buChar char="•"/>
              <a:defRPr sz="1200" b="0"/>
            </a:lvl3pPr>
            <a:lvl4pPr marL="358775" indent="-88900">
              <a:spcBef>
                <a:spcPts val="300"/>
              </a:spcBef>
              <a:buClr>
                <a:srgbClr val="86153A"/>
              </a:buClr>
              <a:buFont typeface="Arial" panose="020B0604020202020204" pitchFamily="34" charset="0"/>
              <a:buChar char="•"/>
              <a:defRPr sz="1200" b="0"/>
            </a:lvl4pPr>
            <a:lvl5pPr marL="446088" indent="-87313">
              <a:spcBef>
                <a:spcPts val="300"/>
              </a:spcBef>
              <a:buClr>
                <a:srgbClr val="86153A"/>
              </a:buClr>
              <a:buFont typeface="Arial" panose="020B0604020202020204" pitchFamily="34" charset="0"/>
              <a:buChar char="•"/>
              <a:defRPr sz="1200" b="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6" name="Symbol zastępczy zawartości 2"/>
          <p:cNvSpPr>
            <a:spLocks noGrp="1"/>
          </p:cNvSpPr>
          <p:nvPr>
            <p:ph idx="15"/>
          </p:nvPr>
        </p:nvSpPr>
        <p:spPr>
          <a:xfrm>
            <a:off x="6948265" y="1491631"/>
            <a:ext cx="1800199" cy="2808311"/>
          </a:xfrm>
          <a:prstGeom prst="roundRect">
            <a:avLst>
              <a:gd name="adj" fmla="val 6639"/>
            </a:avLst>
          </a:prstGeom>
          <a:solidFill>
            <a:srgbClr val="B41C4F"/>
          </a:solidFill>
          <a:effectLst/>
        </p:spPr>
        <p:txBody>
          <a:bodyPr>
            <a:noAutofit/>
          </a:bodyPr>
          <a:lstStyle>
            <a:lvl1pPr marL="88900" indent="-88900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</a:defRPr>
            </a:lvl1pPr>
            <a:lvl2pPr marL="182563" indent="-95250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</a:defRPr>
            </a:lvl2pPr>
            <a:lvl3pPr marL="269875" indent="-87313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</a:defRPr>
            </a:lvl3pPr>
            <a:lvl4pPr marL="358775" indent="-88900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</a:defRPr>
            </a:lvl4pPr>
            <a:lvl5pPr marL="446088" indent="-87313">
              <a:spcBef>
                <a:spcPts val="3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grpSp>
        <p:nvGrpSpPr>
          <p:cNvPr id="21" name="Grupa 20"/>
          <p:cNvGrpSpPr/>
          <p:nvPr userDrawn="1"/>
        </p:nvGrpSpPr>
        <p:grpSpPr>
          <a:xfrm rot="21438957">
            <a:off x="-468560" y="-856039"/>
            <a:ext cx="2237336" cy="2249887"/>
            <a:chOff x="-468560" y="-856039"/>
            <a:chExt cx="2237336" cy="2249887"/>
          </a:xfrm>
        </p:grpSpPr>
        <p:sp>
          <p:nvSpPr>
            <p:cNvPr id="18" name="Łuk blokowy 17"/>
            <p:cNvSpPr/>
            <p:nvPr userDrawn="1"/>
          </p:nvSpPr>
          <p:spPr>
            <a:xfrm rot="900000">
              <a:off x="-466272" y="-848535"/>
              <a:ext cx="2235048" cy="2242383"/>
            </a:xfrm>
            <a:prstGeom prst="blockArc">
              <a:avLst>
                <a:gd name="adj1" fmla="val 17045512"/>
                <a:gd name="adj2" fmla="val 175886"/>
                <a:gd name="adj3" fmla="val 0"/>
              </a:avLst>
            </a:prstGeom>
            <a:solidFill>
              <a:srgbClr val="86153A"/>
            </a:solidFill>
            <a:ln w="127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9" name="Łuk blokowy 18"/>
            <p:cNvSpPr/>
            <p:nvPr userDrawn="1"/>
          </p:nvSpPr>
          <p:spPr>
            <a:xfrm rot="8100000">
              <a:off x="-468560" y="-856039"/>
              <a:ext cx="2235048" cy="2242383"/>
            </a:xfrm>
            <a:prstGeom prst="blockArc">
              <a:avLst>
                <a:gd name="adj1" fmla="val 16348246"/>
                <a:gd name="adj2" fmla="val 175886"/>
                <a:gd name="adj3" fmla="val 0"/>
              </a:avLst>
            </a:prstGeom>
            <a:solidFill>
              <a:srgbClr val="86153A"/>
            </a:solidFill>
            <a:ln w="127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  <p:sp>
        <p:nvSpPr>
          <p:cNvPr id="2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1259160" cy="273844"/>
          </a:xfrm>
        </p:spPr>
        <p:txBody>
          <a:bodyPr/>
          <a:lstStyle/>
          <a:p>
            <a:fld id="{CF567F1F-167A-4A9C-A046-3C347B49A1A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Prostokąt 12"/>
          <p:cNvSpPr/>
          <p:nvPr userDrawn="1"/>
        </p:nvSpPr>
        <p:spPr>
          <a:xfrm>
            <a:off x="25626" y="670967"/>
            <a:ext cx="9092748" cy="162000"/>
          </a:xfrm>
          <a:prstGeom prst="rect">
            <a:avLst/>
          </a:prstGeom>
          <a:solidFill>
            <a:srgbClr val="86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4" name="Grupa 13"/>
          <p:cNvGrpSpPr/>
          <p:nvPr userDrawn="1"/>
        </p:nvGrpSpPr>
        <p:grpSpPr>
          <a:xfrm>
            <a:off x="7826497" y="4487455"/>
            <a:ext cx="1962184" cy="1894384"/>
            <a:chOff x="7826497" y="4487455"/>
            <a:chExt cx="1962184" cy="1894384"/>
          </a:xfrm>
        </p:grpSpPr>
        <p:grpSp>
          <p:nvGrpSpPr>
            <p:cNvPr id="15" name="Grupa 14"/>
            <p:cNvGrpSpPr/>
            <p:nvPr userDrawn="1"/>
          </p:nvGrpSpPr>
          <p:grpSpPr>
            <a:xfrm>
              <a:off x="7826497" y="4487455"/>
              <a:ext cx="1962184" cy="1894384"/>
              <a:chOff x="7798814" y="4453665"/>
              <a:chExt cx="2041718" cy="1971171"/>
            </a:xfrm>
          </p:grpSpPr>
          <p:sp>
            <p:nvSpPr>
              <p:cNvPr id="23" name="Łuk blokowy 22"/>
              <p:cNvSpPr/>
              <p:nvPr userDrawn="1"/>
            </p:nvSpPr>
            <p:spPr>
              <a:xfrm rot="12309419">
                <a:off x="7831731" y="4465918"/>
                <a:ext cx="2008801" cy="1958918"/>
              </a:xfrm>
              <a:prstGeom prst="blockArc">
                <a:avLst>
                  <a:gd name="adj1" fmla="val 17045512"/>
                  <a:gd name="adj2" fmla="val 175886"/>
                  <a:gd name="adj3" fmla="val 0"/>
                </a:avLst>
              </a:prstGeom>
              <a:solidFill>
                <a:srgbClr val="86153A"/>
              </a:solidFill>
              <a:ln w="12700">
                <a:solidFill>
                  <a:srgbClr val="99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Łuk blokowy 23"/>
              <p:cNvSpPr/>
              <p:nvPr userDrawn="1"/>
            </p:nvSpPr>
            <p:spPr>
              <a:xfrm rot="19509419">
                <a:off x="7798814" y="4453665"/>
                <a:ext cx="2008801" cy="1958918"/>
              </a:xfrm>
              <a:prstGeom prst="blockArc">
                <a:avLst>
                  <a:gd name="adj1" fmla="val 16348246"/>
                  <a:gd name="adj2" fmla="val 175886"/>
                  <a:gd name="adj3" fmla="val 0"/>
                </a:avLst>
              </a:prstGeom>
              <a:solidFill>
                <a:srgbClr val="86153A"/>
              </a:solidFill>
              <a:ln w="12700">
                <a:solidFill>
                  <a:srgbClr val="99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Elipsa 16"/>
            <p:cNvSpPr>
              <a:spLocks noChangeAspect="1"/>
            </p:cNvSpPr>
            <p:nvPr userDrawn="1"/>
          </p:nvSpPr>
          <p:spPr>
            <a:xfrm rot="418074">
              <a:off x="7925012" y="4545290"/>
              <a:ext cx="1770138" cy="17703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2" name="Obraz 2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731"/>
            <a:stretch/>
          </p:blipFill>
          <p:spPr>
            <a:xfrm>
              <a:off x="8363023" y="4738396"/>
              <a:ext cx="622067" cy="281626"/>
            </a:xfrm>
            <a:prstGeom prst="rect">
              <a:avLst/>
            </a:prstGeom>
          </p:spPr>
        </p:pic>
      </p:grpSp>
      <p:sp>
        <p:nvSpPr>
          <p:cNvPr id="25" name="Tytuł 1"/>
          <p:cNvSpPr>
            <a:spLocks noGrp="1"/>
          </p:cNvSpPr>
          <p:nvPr>
            <p:ph type="title"/>
          </p:nvPr>
        </p:nvSpPr>
        <p:spPr>
          <a:xfrm>
            <a:off x="457200" y="275703"/>
            <a:ext cx="3970784" cy="923330"/>
          </a:xfrm>
          <a:solidFill>
            <a:srgbClr val="E6E7E9"/>
          </a:solidFill>
        </p:spPr>
        <p:txBody>
          <a:bodyPr wrap="square" tIns="0" bIns="0">
            <a:spAutoFit/>
          </a:bodyPr>
          <a:lstStyle>
            <a:lvl1pPr algn="l">
              <a:defRPr sz="3000"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19416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U - 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 userDrawn="1"/>
        </p:nvGrpSpPr>
        <p:grpSpPr>
          <a:xfrm>
            <a:off x="7826497" y="4487455"/>
            <a:ext cx="1962184" cy="1894384"/>
            <a:chOff x="7826497" y="4487455"/>
            <a:chExt cx="1962184" cy="1894384"/>
          </a:xfrm>
        </p:grpSpPr>
        <p:grpSp>
          <p:nvGrpSpPr>
            <p:cNvPr id="16" name="Grupa 15"/>
            <p:cNvGrpSpPr/>
            <p:nvPr userDrawn="1"/>
          </p:nvGrpSpPr>
          <p:grpSpPr>
            <a:xfrm>
              <a:off x="7826497" y="4487455"/>
              <a:ext cx="1962184" cy="1894384"/>
              <a:chOff x="7798814" y="4453665"/>
              <a:chExt cx="2041718" cy="1971171"/>
            </a:xfrm>
          </p:grpSpPr>
          <p:sp>
            <p:nvSpPr>
              <p:cNvPr id="23" name="Łuk blokowy 22"/>
              <p:cNvSpPr/>
              <p:nvPr userDrawn="1"/>
            </p:nvSpPr>
            <p:spPr>
              <a:xfrm rot="12309419">
                <a:off x="7831731" y="4465918"/>
                <a:ext cx="2008801" cy="1958918"/>
              </a:xfrm>
              <a:prstGeom prst="blockArc">
                <a:avLst>
                  <a:gd name="adj1" fmla="val 17045512"/>
                  <a:gd name="adj2" fmla="val 175886"/>
                  <a:gd name="adj3" fmla="val 0"/>
                </a:avLst>
              </a:prstGeom>
              <a:solidFill>
                <a:srgbClr val="86153A"/>
              </a:solidFill>
              <a:ln w="12700">
                <a:solidFill>
                  <a:srgbClr val="99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Łuk blokowy 23"/>
              <p:cNvSpPr/>
              <p:nvPr userDrawn="1"/>
            </p:nvSpPr>
            <p:spPr>
              <a:xfrm rot="19509419">
                <a:off x="7798814" y="4453665"/>
                <a:ext cx="2008801" cy="1958918"/>
              </a:xfrm>
              <a:prstGeom prst="blockArc">
                <a:avLst>
                  <a:gd name="adj1" fmla="val 16348246"/>
                  <a:gd name="adj2" fmla="val 175886"/>
                  <a:gd name="adj3" fmla="val 0"/>
                </a:avLst>
              </a:prstGeom>
              <a:solidFill>
                <a:srgbClr val="86153A"/>
              </a:solidFill>
              <a:ln w="12700">
                <a:solidFill>
                  <a:srgbClr val="99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Elipsa 16"/>
            <p:cNvSpPr>
              <a:spLocks noChangeAspect="1"/>
            </p:cNvSpPr>
            <p:nvPr userDrawn="1"/>
          </p:nvSpPr>
          <p:spPr>
            <a:xfrm rot="418074">
              <a:off x="7925012" y="4545290"/>
              <a:ext cx="1770138" cy="17703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2" name="Obraz 2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731"/>
            <a:stretch/>
          </p:blipFill>
          <p:spPr>
            <a:xfrm>
              <a:off x="8363023" y="4738396"/>
              <a:ext cx="622067" cy="281626"/>
            </a:xfrm>
            <a:prstGeom prst="rect">
              <a:avLst/>
            </a:prstGeom>
          </p:spPr>
        </p:pic>
      </p:grp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666A-C3DF-4AE3-B0AF-16363621D1E2}" type="datetime1">
              <a:rPr lang="pl-PL" smtClean="0"/>
              <a:pPr/>
              <a:t>06.12.2019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zawartości 2"/>
          <p:cNvSpPr>
            <a:spLocks noGrp="1"/>
          </p:cNvSpPr>
          <p:nvPr>
            <p:ph idx="13"/>
          </p:nvPr>
        </p:nvSpPr>
        <p:spPr>
          <a:xfrm>
            <a:off x="1979712" y="1707654"/>
            <a:ext cx="4824313" cy="2088232"/>
          </a:xfrm>
          <a:prstGeom prst="roundRect">
            <a:avLst>
              <a:gd name="adj" fmla="val 6279"/>
            </a:avLst>
          </a:prstGeom>
          <a:solidFill>
            <a:srgbClr val="D2D3D5"/>
          </a:solidFill>
          <a:effectLst/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buClr>
                <a:srgbClr val="86153A"/>
              </a:buClr>
              <a:buFont typeface="Arial" panose="020B0604020202020204" pitchFamily="34" charset="0"/>
              <a:buNone/>
              <a:defRPr sz="1200" b="0"/>
            </a:lvl1pPr>
            <a:lvl2pPr marL="87313" indent="0">
              <a:spcBef>
                <a:spcPts val="300"/>
              </a:spcBef>
              <a:buClr>
                <a:srgbClr val="86153A"/>
              </a:buClr>
              <a:buFont typeface="Arial" panose="020B0604020202020204" pitchFamily="34" charset="0"/>
              <a:buNone/>
              <a:defRPr sz="1200" b="0"/>
            </a:lvl2pPr>
            <a:lvl3pPr marL="182562" indent="0">
              <a:spcBef>
                <a:spcPts val="300"/>
              </a:spcBef>
              <a:buClr>
                <a:srgbClr val="86153A"/>
              </a:buClr>
              <a:buFont typeface="Arial" panose="020B0604020202020204" pitchFamily="34" charset="0"/>
              <a:buNone/>
              <a:defRPr sz="1200" b="0"/>
            </a:lvl3pPr>
            <a:lvl4pPr marL="269875" indent="0">
              <a:spcBef>
                <a:spcPts val="300"/>
              </a:spcBef>
              <a:buClr>
                <a:srgbClr val="86153A"/>
              </a:buClr>
              <a:buFont typeface="Arial" panose="020B0604020202020204" pitchFamily="34" charset="0"/>
              <a:buNone/>
              <a:defRPr sz="1200" b="0"/>
            </a:lvl4pPr>
            <a:lvl5pPr marL="358775" indent="0">
              <a:spcBef>
                <a:spcPts val="300"/>
              </a:spcBef>
              <a:buClr>
                <a:srgbClr val="86153A"/>
              </a:buClr>
              <a:buFont typeface="Arial" panose="020B0604020202020204" pitchFamily="34" charset="0"/>
              <a:buNone/>
              <a:defRPr sz="1200" b="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grpSp>
        <p:nvGrpSpPr>
          <p:cNvPr id="21" name="Grupa 20"/>
          <p:cNvGrpSpPr/>
          <p:nvPr userDrawn="1"/>
        </p:nvGrpSpPr>
        <p:grpSpPr>
          <a:xfrm rot="21134034">
            <a:off x="-468560" y="-856039"/>
            <a:ext cx="2237336" cy="2249887"/>
            <a:chOff x="-468560" y="-856039"/>
            <a:chExt cx="2237336" cy="2249887"/>
          </a:xfrm>
        </p:grpSpPr>
        <p:sp>
          <p:nvSpPr>
            <p:cNvPr id="18" name="Łuk blokowy 17"/>
            <p:cNvSpPr/>
            <p:nvPr userDrawn="1"/>
          </p:nvSpPr>
          <p:spPr>
            <a:xfrm rot="900000">
              <a:off x="-466272" y="-848535"/>
              <a:ext cx="2235048" cy="2242383"/>
            </a:xfrm>
            <a:prstGeom prst="blockArc">
              <a:avLst>
                <a:gd name="adj1" fmla="val 17045512"/>
                <a:gd name="adj2" fmla="val 175886"/>
                <a:gd name="adj3" fmla="val 0"/>
              </a:avLst>
            </a:prstGeom>
            <a:solidFill>
              <a:srgbClr val="86153A"/>
            </a:solidFill>
            <a:ln w="127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9" name="Łuk blokowy 18"/>
            <p:cNvSpPr/>
            <p:nvPr userDrawn="1"/>
          </p:nvSpPr>
          <p:spPr>
            <a:xfrm rot="8100000">
              <a:off x="-468560" y="-856039"/>
              <a:ext cx="2235048" cy="2242383"/>
            </a:xfrm>
            <a:prstGeom prst="blockArc">
              <a:avLst>
                <a:gd name="adj1" fmla="val 16348246"/>
                <a:gd name="adj2" fmla="val 175886"/>
                <a:gd name="adj3" fmla="val 0"/>
              </a:avLst>
            </a:prstGeom>
            <a:solidFill>
              <a:srgbClr val="86153A"/>
            </a:solidFill>
            <a:ln w="127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  <p:sp>
        <p:nvSpPr>
          <p:cNvPr id="14" name="Prostokąt 13"/>
          <p:cNvSpPr/>
          <p:nvPr userDrawn="1"/>
        </p:nvSpPr>
        <p:spPr>
          <a:xfrm>
            <a:off x="25626" y="670967"/>
            <a:ext cx="9092748" cy="162000"/>
          </a:xfrm>
          <a:prstGeom prst="rect">
            <a:avLst/>
          </a:prstGeom>
          <a:solidFill>
            <a:srgbClr val="86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119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39160-84B2-4FCA-934F-7063B4BBAECC}" type="datetime1">
              <a:rPr lang="pl-PL" smtClean="0"/>
              <a:pPr/>
              <a:t>06.12.2019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7F1F-167A-4A9C-A046-3C347B49A1A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971550" y="2571750"/>
            <a:ext cx="3600450" cy="17287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1054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20C2-F9EE-4FC1-88EC-803F332E6873}" type="datetime1">
              <a:rPr lang="pl-PL" smtClean="0"/>
              <a:pPr/>
              <a:t>06.12.2019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7F1F-167A-4A9C-A046-3C347B49A1A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177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2ACA-9685-4DA0-A149-6873FDB1124F}" type="datetime1">
              <a:rPr lang="pl-PL" smtClean="0"/>
              <a:pPr/>
              <a:t>06.12.2019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7F1F-167A-4A9C-A046-3C347B49A1A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437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21CAA-DCCC-4D74-BD1A-93BAA5F6E989}" type="datetime1">
              <a:rPr lang="pl-PL" smtClean="0"/>
              <a:pPr/>
              <a:t>06.12.2019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7F1F-167A-4A9C-A046-3C347B49A1A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1996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1908C-F697-402B-A6E4-CB7375D355CA}" type="datetime1">
              <a:rPr lang="pl-PL" smtClean="0"/>
              <a:pPr/>
              <a:t>06.12.2019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67F1F-167A-4A9C-A046-3C347B49A1A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46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sza.iung.pulawy.p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750" y="1995488"/>
            <a:ext cx="4752330" cy="958701"/>
          </a:xfrm>
        </p:spPr>
        <p:txBody>
          <a:bodyPr>
            <a:normAutofit/>
          </a:bodyPr>
          <a:lstStyle/>
          <a:p>
            <a:pPr eaLnBrk="0" hangingPunct="0"/>
            <a:r>
              <a:rPr lang="pl-PL" dirty="0"/>
              <a:t>UBEZPIECZENIA UPRAW</a:t>
            </a:r>
            <a:endParaRPr lang="pl-PL" sz="4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CF567F1F-167A-4A9C-A046-3C347B49A1AC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2177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7561312" y="4767263"/>
            <a:ext cx="1259160" cy="273844"/>
          </a:xfrm>
        </p:spPr>
        <p:txBody>
          <a:bodyPr/>
          <a:lstStyle/>
          <a:p>
            <a:fld id="{CF567F1F-167A-4A9C-A046-3C347B49A1AC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67543" y="339551"/>
            <a:ext cx="3096345" cy="514738"/>
          </a:xfrm>
        </p:spPr>
        <p:txBody>
          <a:bodyPr/>
          <a:lstStyle/>
          <a:p>
            <a:pPr eaLnBrk="0" hangingPunct="0"/>
            <a:r>
              <a:rPr lang="pl-PL" sz="2400" dirty="0"/>
              <a:t>Zasady likwidacji szkód</a:t>
            </a:r>
            <a:endParaRPr lang="de-DE" altLang="pl-PL" sz="2400" dirty="0"/>
          </a:p>
        </p:txBody>
      </p:sp>
      <p:sp>
        <p:nvSpPr>
          <p:cNvPr id="15" name="Symbol zastępczy zawartości 2"/>
          <p:cNvSpPr>
            <a:spLocks noGrp="1"/>
          </p:cNvSpPr>
          <p:nvPr>
            <p:ph idx="13"/>
          </p:nvPr>
        </p:nvSpPr>
        <p:spPr>
          <a:xfrm>
            <a:off x="6515944" y="843558"/>
            <a:ext cx="2520552" cy="936104"/>
          </a:xfrm>
          <a:prstGeom prst="roundRect">
            <a:avLst>
              <a:gd name="adj" fmla="val 4575"/>
            </a:avLst>
          </a:prstGeom>
          <a:noFill/>
        </p:spPr>
        <p:txBody>
          <a:bodyPr tIns="46800"/>
          <a:lstStyle/>
          <a:p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idx="13"/>
          </p:nvPr>
        </p:nvSpPr>
        <p:spPr>
          <a:xfrm>
            <a:off x="287946" y="1491630"/>
            <a:ext cx="5364174" cy="1224136"/>
          </a:xfrm>
          <a:prstGeom prst="roundRect">
            <a:avLst>
              <a:gd name="adj" fmla="val 6683"/>
            </a:avLst>
          </a:prstGeom>
        </p:spPr>
        <p:txBody>
          <a:bodyPr rIns="0"/>
          <a:lstStyle/>
          <a:p>
            <a:pPr marL="0" indent="0">
              <a:buNone/>
            </a:pPr>
            <a:r>
              <a:rPr lang="pl-PL" altLang="pl-PL" sz="1600" dirty="0">
                <a:solidFill>
                  <a:schemeClr val="tx1"/>
                </a:solidFill>
                <a:latin typeface="+mj-lt"/>
              </a:rPr>
              <a:t>Przykładowe zasady likwidacji – skutki złego przezimowania</a:t>
            </a:r>
          </a:p>
          <a:p>
            <a:pPr marL="180975" indent="-180975">
              <a:buAutoNum type="arabicPeriod"/>
            </a:pPr>
            <a:r>
              <a:rPr lang="pl-PL" altLang="pl-PL" spc="-20" dirty="0">
                <a:solidFill>
                  <a:schemeClr val="tx1"/>
                </a:solidFill>
                <a:latin typeface="+mj-lt"/>
              </a:rPr>
              <a:t>Cel ubezpieczenia: pokrycie strat, jakie nastąpią w związku z brakiem roślin po zimie</a:t>
            </a:r>
          </a:p>
          <a:p>
            <a:pPr marL="180975" indent="-180975">
              <a:buAutoNum type="arabicPeriod"/>
            </a:pPr>
            <a:r>
              <a:rPr lang="pl-PL" altLang="pl-PL" dirty="0">
                <a:solidFill>
                  <a:schemeClr val="tx1"/>
                </a:solidFill>
                <a:latin typeface="+mj-lt"/>
              </a:rPr>
              <a:t>Odszkodowanie powinno pokryć poniesione nakłady w okresie jesiennym oraz pozwolić na wprowadzenie uprawy zastępczej</a:t>
            </a:r>
          </a:p>
          <a:p>
            <a:pPr marL="180975" indent="-180975">
              <a:buAutoNum type="arabicPeriod"/>
            </a:pPr>
            <a:r>
              <a:rPr lang="pl-PL" altLang="pl-PL" dirty="0">
                <a:solidFill>
                  <a:schemeClr val="tx1"/>
                </a:solidFill>
                <a:latin typeface="+mj-lt"/>
              </a:rPr>
              <a:t>Szkoda ma charakter szkody całkowitej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idx="13"/>
          </p:nvPr>
        </p:nvSpPr>
        <p:spPr>
          <a:xfrm>
            <a:off x="2051719" y="771550"/>
            <a:ext cx="6696993" cy="720080"/>
          </a:xfrm>
          <a:prstGeom prst="roundRect">
            <a:avLst>
              <a:gd name="adj" fmla="val 4575"/>
            </a:avLst>
          </a:prstGeom>
          <a:noFill/>
        </p:spPr>
        <p:txBody>
          <a:bodyPr tIns="46800"/>
          <a:lstStyle/>
          <a:p>
            <a:r>
              <a:rPr lang="pl-PL" b="1" dirty="0"/>
              <a:t>Proces likwidacji szkody </a:t>
            </a:r>
            <a:r>
              <a:rPr lang="pl-PL" dirty="0"/>
              <a:t>- proces szczegółowo opisany m.in. w ogólnych warunkach ubezpieczenia, który rozpoczyna się od zgłoszenia szkody przez ubezpieczonego lub poszkodowanego, a następnie poprzez oględziny i obliczenie szkody, doprowadza do wypłaty określonej kwoty. </a:t>
            </a:r>
          </a:p>
        </p:txBody>
      </p:sp>
      <p:sp>
        <p:nvSpPr>
          <p:cNvPr id="9" name="Symbol zastępczy zawartości 11"/>
          <p:cNvSpPr>
            <a:spLocks noGrp="1"/>
          </p:cNvSpPr>
          <p:nvPr>
            <p:ph idx="13"/>
          </p:nvPr>
        </p:nvSpPr>
        <p:spPr>
          <a:xfrm>
            <a:off x="5796136" y="1491630"/>
            <a:ext cx="3168352" cy="1440160"/>
          </a:xfrm>
          <a:prstGeom prst="roundRect">
            <a:avLst>
              <a:gd name="adj" fmla="val 8787"/>
            </a:avLst>
          </a:prstGeom>
          <a:solidFill>
            <a:srgbClr val="B41C4F"/>
          </a:solidFill>
        </p:spPr>
        <p:txBody>
          <a:bodyPr rIns="0"/>
          <a:lstStyle/>
          <a:p>
            <a:pPr marL="0" indent="0">
              <a:spcBef>
                <a:spcPts val="600"/>
              </a:spcBef>
              <a:buNone/>
            </a:pPr>
            <a:r>
              <a:rPr lang="pl-PL" b="1" dirty="0">
                <a:solidFill>
                  <a:srgbClr val="FFFFFF"/>
                </a:solidFill>
              </a:rPr>
              <a:t>Ważna zasada: </a:t>
            </a:r>
            <a:br>
              <a:rPr lang="pl-PL" b="1" dirty="0">
                <a:solidFill>
                  <a:srgbClr val="FFFFFF"/>
                </a:solidFill>
              </a:rPr>
            </a:br>
            <a:r>
              <a:rPr lang="pl-PL" dirty="0">
                <a:solidFill>
                  <a:srgbClr val="FFFFFF"/>
                </a:solidFill>
              </a:rPr>
              <a:t>do czasu oględzin szkody przez Ubezpieczyciela, Ubezpieczający / Ubezpieczony nie może bez zgody Ubezpieczyciela zmienić stanu upraw dotkniętych szkodą, chyba że zmiana jest niezbędna do zapobiegnięcia powiększaniu się szkody.</a:t>
            </a:r>
            <a:endParaRPr lang="pl-PL" u="sng" dirty="0">
              <a:solidFill>
                <a:srgbClr val="FFFFFF"/>
              </a:solidFill>
            </a:endParaRPr>
          </a:p>
        </p:txBody>
      </p:sp>
      <p:sp>
        <p:nvSpPr>
          <p:cNvPr id="10" name="Symbol zastępczy zawartości 11"/>
          <p:cNvSpPr>
            <a:spLocks noGrp="1"/>
          </p:cNvSpPr>
          <p:nvPr>
            <p:ph idx="13"/>
          </p:nvPr>
        </p:nvSpPr>
        <p:spPr>
          <a:xfrm>
            <a:off x="5796136" y="3039182"/>
            <a:ext cx="3168352" cy="1404776"/>
          </a:xfrm>
          <a:prstGeom prst="roundRect">
            <a:avLst>
              <a:gd name="adj" fmla="val 11121"/>
            </a:avLst>
          </a:prstGeom>
          <a:solidFill>
            <a:srgbClr val="A8A9AD"/>
          </a:solidFill>
        </p:spPr>
        <p:txBody>
          <a:bodyPr rIns="0"/>
          <a:lstStyle/>
          <a:p>
            <a:pPr marL="0" indent="0">
              <a:buNone/>
            </a:pPr>
            <a:r>
              <a:rPr lang="pl-PL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Technika likwidacji: </a:t>
            </a:r>
            <a:br>
              <a:rPr lang="pl-PL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pc="-1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badane jest zagęszczenie żywych roślin na poletkach próbnych 1m</a:t>
            </a:r>
            <a:r>
              <a:rPr lang="pl-PL" spc="-10" baseline="3000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pc="-1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liczbę których determinuje powierzchnia całkowita pola. Powierzchnie próbne rozmieszczane są równomiernie na całym polu, najczęściej stosując metodę litery „Z”. </a:t>
            </a:r>
            <a:endParaRPr lang="pl-PL" spc="-10" dirty="0">
              <a:solidFill>
                <a:srgbClr val="FFFFFF"/>
              </a:solidFill>
            </a:endParaRP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AB7EC267-E6B1-4A00-9429-A0DA44E85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428798"/>
              </p:ext>
            </p:extLst>
          </p:nvPr>
        </p:nvGraphicFramePr>
        <p:xfrm>
          <a:off x="323528" y="2797042"/>
          <a:ext cx="5328592" cy="2195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7770">
                  <a:extLst>
                    <a:ext uri="{9D8B030D-6E8A-4147-A177-3AD203B41FA5}">
                      <a16:colId xmlns:a16="http://schemas.microsoft.com/office/drawing/2014/main" val="2026564084"/>
                    </a:ext>
                  </a:extLst>
                </a:gridCol>
                <a:gridCol w="4400822">
                  <a:extLst>
                    <a:ext uri="{9D8B030D-6E8A-4147-A177-3AD203B41FA5}">
                      <a16:colId xmlns:a16="http://schemas.microsoft.com/office/drawing/2014/main" val="2107294748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05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Skutki:</a:t>
                      </a:r>
                    </a:p>
                  </a:txBody>
                  <a:tcPr marL="44450" marR="44450" marT="18000" marB="18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1C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050" b="1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Wyszczególnienie</a:t>
                      </a:r>
                      <a:endParaRPr lang="pl-PL" sz="1050" b="1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18000" marB="18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1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424404"/>
                  </a:ext>
                </a:extLst>
              </a:tr>
              <a:tr h="116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050" b="1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wymarznięcie </a:t>
                      </a:r>
                      <a:endParaRPr lang="pl-PL" sz="1050" b="1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18000" marB="18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A9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</a:rPr>
                        <a:t>zniszczenie tkanek rośliny wskutek działania temperatury powietrza poniżej 0°C</a:t>
                      </a:r>
                      <a:endParaRPr lang="pl-PL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18000" marB="18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720342"/>
                  </a:ext>
                </a:extLst>
              </a:tr>
              <a:tr h="116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050" b="1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wymoknięcie</a:t>
                      </a:r>
                      <a:endParaRPr lang="pl-PL" sz="1050" b="1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18000" marB="18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A9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</a:rPr>
                        <a:t>działanie zastoisk wody, powstałych wskutek zamarzniętej gleby, która uniemożliwia wsiąkanie lub odpływ wody z działki rolnej,</a:t>
                      </a:r>
                      <a:endParaRPr lang="pl-PL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18000" marB="18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821335"/>
                  </a:ext>
                </a:extLst>
              </a:tr>
              <a:tr h="116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050" b="1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wyprzenie</a:t>
                      </a:r>
                      <a:endParaRPr lang="pl-PL" sz="1050" b="1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18000" marB="18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A9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</a:rPr>
                        <a:t>działanie występującej równocześnie pokrywy śnieżnej i niezamarzniętej gleby na rośliny, uniemożliwiające roślinom wymianę gazową, powodując utratę chlorofilu w roślinach i zjawisko rozkładu całych roślin</a:t>
                      </a:r>
                      <a:endParaRPr lang="pl-PL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18000" marB="18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654375"/>
                  </a:ext>
                </a:extLst>
              </a:tr>
              <a:tr h="116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050" b="1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wysadzanie</a:t>
                      </a:r>
                      <a:endParaRPr lang="pl-PL" sz="1050" b="1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18000" marB="18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A9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</a:rPr>
                        <a:t>uszkodzenie, rozrywanie systemu korzeniowego rośliny wskutek zmian objętościowych gleby przy jej zamarzaniu i rozmarzaniu,</a:t>
                      </a:r>
                      <a:endParaRPr lang="pl-PL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18000" marB="18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89731"/>
                  </a:ext>
                </a:extLst>
              </a:tr>
              <a:tr h="116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050" b="1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wysmalanie </a:t>
                      </a:r>
                      <a:endParaRPr lang="pl-PL" sz="1050" b="1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18000" marB="18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A9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</a:rPr>
                        <a:t>działanie silnych wiatrów, zamarzniętej gleby i braku pokrywy śnieżnej na rośliny, uniemożliwiające roślinom wyrównanie turgoru w tkankach i powodujące tym samym zasychanie całych roślin</a:t>
                      </a:r>
                      <a:endParaRPr lang="pl-PL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18000" marB="18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14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657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7164288" y="4155926"/>
            <a:ext cx="1979712" cy="987574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67543" y="339551"/>
            <a:ext cx="7128793" cy="431999"/>
          </a:xfrm>
        </p:spPr>
        <p:txBody>
          <a:bodyPr/>
          <a:lstStyle/>
          <a:p>
            <a:pPr eaLnBrk="0" hangingPunct="0"/>
            <a:r>
              <a:rPr lang="pl-PL" altLang="pl-PL" sz="2400" dirty="0"/>
              <a:t>Rozliczanie szkody w skutkach złego przezimowania</a:t>
            </a:r>
            <a:endParaRPr lang="de-DE" altLang="pl-PL" sz="2400" dirty="0"/>
          </a:p>
        </p:txBody>
      </p:sp>
      <p:sp>
        <p:nvSpPr>
          <p:cNvPr id="15" name="Symbol zastępczy zawartości 2"/>
          <p:cNvSpPr>
            <a:spLocks noGrp="1"/>
          </p:cNvSpPr>
          <p:nvPr>
            <p:ph idx="13"/>
          </p:nvPr>
        </p:nvSpPr>
        <p:spPr>
          <a:xfrm>
            <a:off x="6515944" y="843558"/>
            <a:ext cx="2520552" cy="936104"/>
          </a:xfrm>
          <a:prstGeom prst="roundRect">
            <a:avLst>
              <a:gd name="adj" fmla="val 4575"/>
            </a:avLst>
          </a:prstGeom>
          <a:noFill/>
        </p:spPr>
        <p:txBody>
          <a:bodyPr tIns="46800"/>
          <a:lstStyle/>
          <a:p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idx="13"/>
          </p:nvPr>
        </p:nvSpPr>
        <p:spPr>
          <a:xfrm>
            <a:off x="143930" y="843558"/>
            <a:ext cx="3924014" cy="2664296"/>
          </a:xfrm>
          <a:prstGeom prst="roundRect">
            <a:avLst>
              <a:gd name="adj" fmla="val 3630"/>
            </a:avLst>
          </a:prstGeom>
        </p:spPr>
        <p:txBody>
          <a:bodyPr rIns="0"/>
          <a:lstStyle/>
          <a:p>
            <a:pPr marL="180975" indent="-180975">
              <a:buAutoNum type="arabicPeriod"/>
            </a:pPr>
            <a:r>
              <a:rPr lang="pl-PL" sz="1100" dirty="0"/>
              <a:t>Dokonano wysiewu nasion rzepaku oraz poniesiono nakłady </a:t>
            </a:r>
            <a:br>
              <a:rPr lang="pl-PL" sz="1100" dirty="0"/>
            </a:br>
            <a:r>
              <a:rPr lang="pl-PL" sz="1100" dirty="0"/>
              <a:t>na realizację tej uprawy. Łącznie 1100 zł/ha.</a:t>
            </a:r>
          </a:p>
          <a:p>
            <a:pPr marL="180975" indent="-180975">
              <a:buAutoNum type="arabicPeriod"/>
            </a:pPr>
            <a:r>
              <a:rPr lang="pl-PL" sz="1100" dirty="0"/>
              <a:t>Ubezpieczono jesienią uprawę rzepaku w pakiecie </a:t>
            </a:r>
            <a:br>
              <a:rPr lang="pl-PL" sz="1100" dirty="0"/>
            </a:br>
            <a:r>
              <a:rPr lang="pl-PL" sz="1100" dirty="0"/>
              <a:t>3 </a:t>
            </a:r>
            <a:r>
              <a:rPr lang="pl-PL" sz="1100" dirty="0" err="1"/>
              <a:t>ryzyk</a:t>
            </a:r>
            <a:r>
              <a:rPr lang="pl-PL" sz="1100" dirty="0"/>
              <a:t>. Koszt ubezpieczenia na 1 ha: 149,83 zł.</a:t>
            </a:r>
          </a:p>
          <a:p>
            <a:pPr marL="180975" indent="-180975">
              <a:buAutoNum type="arabicPeriod"/>
            </a:pPr>
            <a:r>
              <a:rPr lang="pl-PL" sz="1100" dirty="0"/>
              <a:t>20 marca następnego roku, po ruszeniu wiosennej wegetacji, stwierdzono wymarznięcie roślin.</a:t>
            </a:r>
          </a:p>
          <a:p>
            <a:pPr marL="180975" indent="-180975">
              <a:buAutoNum type="arabicPeriod"/>
            </a:pPr>
            <a:r>
              <a:rPr lang="pl-PL" sz="1100" dirty="0"/>
              <a:t>Po likwidacji szkody przez ubezpieczyciela wypłacono 20% sumy ubezpieczenia = (26 </a:t>
            </a:r>
            <a:r>
              <a:rPr lang="pl-PL" sz="1100" dirty="0" err="1"/>
              <a:t>dt</a:t>
            </a:r>
            <a:r>
              <a:rPr lang="pl-PL" sz="1100" dirty="0"/>
              <a:t> x 155,75 zł/</a:t>
            </a:r>
            <a:r>
              <a:rPr lang="pl-PL" sz="1100" dirty="0" err="1"/>
              <a:t>dt</a:t>
            </a:r>
            <a:r>
              <a:rPr lang="pl-PL" sz="1100" dirty="0"/>
              <a:t>) x 20% =</a:t>
            </a:r>
          </a:p>
          <a:p>
            <a:pPr marL="0" indent="0">
              <a:buNone/>
              <a:tabLst>
                <a:tab pos="180975" algn="l"/>
              </a:tabLst>
            </a:pPr>
            <a:r>
              <a:rPr lang="pl-PL" sz="1100" dirty="0">
                <a:solidFill>
                  <a:srgbClr val="FF0000"/>
                </a:solidFill>
              </a:rPr>
              <a:t>	809,90zł </a:t>
            </a:r>
            <a:r>
              <a:rPr lang="pl-PL" sz="900" dirty="0">
                <a:solidFill>
                  <a:srgbClr val="FF0000"/>
                </a:solidFill>
              </a:rPr>
              <a:t>(pomniejszone ewentualnie o 10% udziału własnego)</a:t>
            </a:r>
            <a:endParaRPr lang="pl-PL" sz="1100" dirty="0">
              <a:solidFill>
                <a:srgbClr val="FF0000"/>
              </a:solidFill>
            </a:endParaRPr>
          </a:p>
          <a:p>
            <a:pPr marL="180975" indent="-180975">
              <a:buFont typeface="+mj-lt"/>
              <a:buAutoNum type="arabicPeriod" startAt="5"/>
            </a:pPr>
            <a:r>
              <a:rPr lang="pl-PL" sz="1100" dirty="0"/>
              <a:t>Wypłacone odszkodowanie pozwoliło na zasianie nowej uprawy – kukurydzy na ziarno.</a:t>
            </a:r>
          </a:p>
          <a:p>
            <a:pPr marL="180975" indent="-180975">
              <a:buFont typeface="+mj-lt"/>
              <a:buAutoNum type="arabicPeriod" startAt="5"/>
            </a:pPr>
            <a:r>
              <a:rPr lang="pl-PL" sz="1100" dirty="0"/>
              <a:t>W konsekwencji wynik finansowy na 1 hektar jest zbliżony </a:t>
            </a:r>
            <a:br>
              <a:rPr lang="pl-PL" sz="1100" dirty="0"/>
            </a:br>
            <a:r>
              <a:rPr lang="pl-PL" sz="1100" dirty="0"/>
              <a:t>do tego, czego rolnik oczekiwał wysiewając rzepak. Nie trzeba dopłacać do zasiewów na wiosnę.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idx="13"/>
          </p:nvPr>
        </p:nvSpPr>
        <p:spPr>
          <a:xfrm>
            <a:off x="4211960" y="771550"/>
            <a:ext cx="4752776" cy="432048"/>
          </a:xfrm>
          <a:prstGeom prst="roundRect">
            <a:avLst>
              <a:gd name="adj" fmla="val 4575"/>
            </a:avLst>
          </a:prstGeom>
          <a:noFill/>
        </p:spPr>
        <p:txBody>
          <a:bodyPr tIns="46800"/>
          <a:lstStyle/>
          <a:p>
            <a:pPr marL="0" indent="0" algn="ctr">
              <a:buNone/>
            </a:pP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</a:rPr>
              <a:t>Kalkulacja opłacalności uprawy rzepaku ozimego i kukurydzy na kiszonkę (stan na wrzesień 2019)</a:t>
            </a:r>
            <a:endParaRPr lang="pl-PL" dirty="0"/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6D084B67-75F9-44F4-B053-DF30914F0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456933"/>
              </p:ext>
            </p:extLst>
          </p:nvPr>
        </p:nvGraphicFramePr>
        <p:xfrm>
          <a:off x="107504" y="3939901"/>
          <a:ext cx="3960440" cy="1128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350221585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43107749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15437705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55009875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5413172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946574072"/>
                    </a:ext>
                  </a:extLst>
                </a:gridCol>
              </a:tblGrid>
              <a:tr h="322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Rodzaj uprawy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B41C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Plon (</a:t>
                      </a:r>
                      <a:r>
                        <a:rPr lang="pl-PL" sz="900" dirty="0" err="1">
                          <a:effectLst/>
                        </a:rPr>
                        <a:t>dt</a:t>
                      </a:r>
                      <a:r>
                        <a:rPr lang="pl-PL" sz="900" dirty="0">
                          <a:effectLst/>
                        </a:rPr>
                        <a:t>)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B41C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Cena (</a:t>
                      </a:r>
                      <a:r>
                        <a:rPr lang="pl-PL" sz="900" dirty="0" err="1">
                          <a:effectLst/>
                        </a:rPr>
                        <a:t>dt</a:t>
                      </a:r>
                      <a:r>
                        <a:rPr lang="pl-PL" sz="900" dirty="0">
                          <a:effectLst/>
                        </a:rPr>
                        <a:t>)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B41C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Zakres ubezpieczenia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B41C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Stawka szacowana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B41C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Składka na 1 ha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B41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225651"/>
                  </a:ext>
                </a:extLst>
              </a:tr>
              <a:tr h="394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rzepak ozimy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A9A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26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155,75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skutki złego </a:t>
                      </a:r>
                      <a:r>
                        <a:rPr lang="pl-PL" sz="900" dirty="0" err="1">
                          <a:effectLst/>
                        </a:rPr>
                        <a:t>przezimo-wania</a:t>
                      </a:r>
                      <a:r>
                        <a:rPr lang="pl-PL" sz="900" dirty="0">
                          <a:effectLst/>
                        </a:rPr>
                        <a:t>, przymrozek wiosenny, grad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3,70%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149,83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71217160"/>
                  </a:ext>
                </a:extLst>
              </a:tr>
              <a:tr h="394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kukurydza na kiszonkę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A8A9A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45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65,11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grad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2,60%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76,18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4058980"/>
                  </a:ext>
                </a:extLst>
              </a:tr>
            </a:tbl>
          </a:graphicData>
        </a:graphic>
      </p:graphicFrame>
      <p:sp>
        <p:nvSpPr>
          <p:cNvPr id="16" name="Symbol zastępczy zawartości 2"/>
          <p:cNvSpPr>
            <a:spLocks noGrp="1"/>
          </p:cNvSpPr>
          <p:nvPr>
            <p:ph idx="13"/>
          </p:nvPr>
        </p:nvSpPr>
        <p:spPr>
          <a:xfrm>
            <a:off x="107504" y="3507854"/>
            <a:ext cx="3960440" cy="720080"/>
          </a:xfrm>
          <a:prstGeom prst="roundRect">
            <a:avLst>
              <a:gd name="adj" fmla="val 4575"/>
            </a:avLst>
          </a:prstGeom>
          <a:noFill/>
        </p:spPr>
        <p:txBody>
          <a:bodyPr tIns="46800"/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l-PL" altLang="pl-PL" sz="1050" b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Do kalkulacji przyjęto następujące dane odnośnie plonowania </a:t>
            </a:r>
            <a:br>
              <a:rPr lang="pl-PL" altLang="pl-PL" sz="1050" b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altLang="pl-PL" sz="1050" b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 kosztów ubezpieczenia:</a:t>
            </a:r>
            <a:endParaRPr lang="pl-PL" altLang="pl-PL" sz="1050" b="1" dirty="0">
              <a:solidFill>
                <a:schemeClr val="tx1"/>
              </a:solidFill>
            </a:endParaRPr>
          </a:p>
        </p:txBody>
      </p:sp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50D424A4-FF83-473F-A251-291227B33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769875"/>
              </p:ext>
            </p:extLst>
          </p:nvPr>
        </p:nvGraphicFramePr>
        <p:xfrm>
          <a:off x="4211960" y="1203598"/>
          <a:ext cx="4752411" cy="3695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6000">
                  <a:extLst>
                    <a:ext uri="{9D8B030D-6E8A-4147-A177-3AD203B41FA5}">
                      <a16:colId xmlns:a16="http://schemas.microsoft.com/office/drawing/2014/main" val="2837836186"/>
                    </a:ext>
                  </a:extLst>
                </a:gridCol>
                <a:gridCol w="516249">
                  <a:extLst>
                    <a:ext uri="{9D8B030D-6E8A-4147-A177-3AD203B41FA5}">
                      <a16:colId xmlns:a16="http://schemas.microsoft.com/office/drawing/2014/main" val="346663949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118878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530111867"/>
                    </a:ext>
                  </a:extLst>
                </a:gridCol>
                <a:gridCol w="686328">
                  <a:extLst>
                    <a:ext uri="{9D8B030D-6E8A-4147-A177-3AD203B41FA5}">
                      <a16:colId xmlns:a16="http://schemas.microsoft.com/office/drawing/2014/main" val="628251368"/>
                    </a:ext>
                  </a:extLst>
                </a:gridCol>
                <a:gridCol w="753834">
                  <a:extLst>
                    <a:ext uri="{9D8B030D-6E8A-4147-A177-3AD203B41FA5}">
                      <a16:colId xmlns:a16="http://schemas.microsoft.com/office/drawing/2014/main" val="2388342972"/>
                    </a:ext>
                  </a:extLst>
                </a:gridCol>
              </a:tblGrid>
              <a:tr h="299232">
                <a:tc>
                  <a:txBody>
                    <a:bodyPr/>
                    <a:lstStyle/>
                    <a:p>
                      <a:endParaRPr lang="pl-PL" sz="900" dirty="0">
                        <a:effectLst/>
                        <a:latin typeface="+mn-lt"/>
                      </a:endParaRPr>
                    </a:p>
                  </a:txBody>
                  <a:tcPr marL="39671" marR="39671" marT="0" marB="0" anchor="ctr">
                    <a:solidFill>
                      <a:srgbClr val="B41C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900" dirty="0">
                        <a:effectLst/>
                        <a:latin typeface="+mn-lt"/>
                      </a:endParaRPr>
                    </a:p>
                  </a:txBody>
                  <a:tcPr marL="39671" marR="39671" marT="0" marB="0" anchor="ctr">
                    <a:solidFill>
                      <a:srgbClr val="B41C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900" dirty="0">
                        <a:effectLst/>
                        <a:latin typeface="+mn-lt"/>
                      </a:endParaRPr>
                    </a:p>
                  </a:txBody>
                  <a:tcPr marL="39671" marR="39671" marT="0" marB="0" anchor="ctr">
                    <a:solidFill>
                      <a:srgbClr val="B41C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900" dirty="0">
                        <a:effectLst/>
                        <a:latin typeface="+mn-lt"/>
                      </a:endParaRPr>
                    </a:p>
                  </a:txBody>
                  <a:tcPr marL="39671" marR="39671" marT="0" marB="0" anchor="ctr">
                    <a:solidFill>
                      <a:srgbClr val="B41C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Rzepak ozimy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671" marR="39671" marT="0" marB="0" anchor="ctr">
                    <a:solidFill>
                      <a:srgbClr val="B41C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Kukurydza na kiszonkę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671" marR="39671" marT="0" marB="0" anchor="ctr">
                    <a:solidFill>
                      <a:srgbClr val="B41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447576"/>
                  </a:ext>
                </a:extLst>
              </a:tr>
              <a:tr h="136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Nakład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671" marR="39671" marT="0" marB="0" anchor="ctr">
                    <a:solidFill>
                      <a:srgbClr val="A8A9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Jednostka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Ilość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Cena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Wartość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Wartość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7541398"/>
                  </a:ext>
                </a:extLst>
              </a:tr>
              <a:tr h="142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1. Materiał siewny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671" marR="39671" marT="0" marB="0" anchor="ctr">
                    <a:solidFill>
                      <a:srgbClr val="A8A9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 err="1">
                          <a:effectLst/>
                          <a:latin typeface="+mn-lt"/>
                        </a:rPr>
                        <a:t>dt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0,04/1,7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10000/196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400,00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480,00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96457686"/>
                  </a:ext>
                </a:extLst>
              </a:tr>
              <a:tr h="408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2. Nawożenie (Saletra amonowa, </a:t>
                      </a:r>
                      <a:r>
                        <a:rPr lang="pl-PL" sz="900" dirty="0" err="1">
                          <a:effectLst/>
                          <a:latin typeface="+mn-lt"/>
                        </a:rPr>
                        <a:t>Polifoska</a:t>
                      </a:r>
                      <a:r>
                        <a:rPr lang="pl-PL" sz="900" dirty="0">
                          <a:effectLst/>
                          <a:latin typeface="+mn-lt"/>
                        </a:rPr>
                        <a:t> 6-20-30, Ca/Mg co 4 lata): 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671" marR="39671" marT="0" marB="0" anchor="ctr">
                    <a:solidFill>
                      <a:srgbClr val="A8A9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9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 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 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1423,13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1596,55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38029951"/>
                  </a:ext>
                </a:extLst>
              </a:tr>
              <a:tr h="61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3. Ochrona roślin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671" marR="39671" marT="0" marB="0" anchor="ctr">
                    <a:solidFill>
                      <a:srgbClr val="A8A9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90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 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 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508,17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301,00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55489323"/>
                  </a:ext>
                </a:extLst>
              </a:tr>
              <a:tr h="272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4. Usługi (</a:t>
                      </a:r>
                      <a:r>
                        <a:rPr lang="pl-PL" sz="900" dirty="0" err="1">
                          <a:effectLst/>
                          <a:latin typeface="+mn-lt"/>
                        </a:rPr>
                        <a:t>kombajnowanie</a:t>
                      </a:r>
                      <a:r>
                        <a:rPr lang="pl-PL" sz="900" dirty="0">
                          <a:effectLst/>
                          <a:latin typeface="+mn-lt"/>
                        </a:rPr>
                        <a:t>, wapnowanie plus prasa):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671" marR="39671" marT="0" marB="0" anchor="ctr">
                    <a:solidFill>
                      <a:srgbClr val="A8A9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90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 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 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386,25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938,25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1490712"/>
                  </a:ext>
                </a:extLst>
              </a:tr>
              <a:tr h="272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5. Praca ciągnika (orka, siew, opryski, transport)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671" marR="39671" marT="0" marB="0" anchor="ctr">
                    <a:solidFill>
                      <a:srgbClr val="A8A9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90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 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 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634,45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710,54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71339116"/>
                  </a:ext>
                </a:extLst>
              </a:tr>
              <a:tr h="155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6. Podatek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671" marR="39671" marT="0" marB="0" anchor="ctr">
                    <a:solidFill>
                      <a:srgbClr val="A8A9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90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 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 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135,90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135,90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7113232"/>
                  </a:ext>
                </a:extLst>
              </a:tr>
              <a:tr h="272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7. Koszty zarządu (ubezpieczenie OC, inne)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671" marR="39671" marT="0" marB="0" anchor="ctr">
                    <a:solidFill>
                      <a:srgbClr val="A8A9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90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 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 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10,00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10,00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32002245"/>
                  </a:ext>
                </a:extLst>
              </a:tr>
              <a:tr h="136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Razem koszty bezpośrednie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671" marR="39671" marT="0" marB="0" anchor="ctr">
                    <a:solidFill>
                      <a:srgbClr val="A8A9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90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 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 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3497,90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4172,24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3625710"/>
                  </a:ext>
                </a:extLst>
              </a:tr>
              <a:tr h="1525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8. Koszty ogólnogospodarcze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671" marR="39671" marT="0" marB="0" anchor="ctr">
                    <a:solidFill>
                      <a:srgbClr val="A8A9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90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 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 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1036,44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1036,44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9173529"/>
                  </a:ext>
                </a:extLst>
              </a:tr>
              <a:tr h="136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w tym amortyzacja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671" marR="39671" marT="0" marB="0" anchor="ctr">
                    <a:solidFill>
                      <a:srgbClr val="A8A9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90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 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 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682,33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695,20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38264655"/>
                  </a:ext>
                </a:extLst>
              </a:tr>
              <a:tr h="136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9. Koszt pracy ludzkiej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671" marR="39671" marT="0" marB="0" anchor="ctr">
                    <a:solidFill>
                      <a:srgbClr val="A8A9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godz.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35/28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15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450,00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420,00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3473229"/>
                  </a:ext>
                </a:extLst>
              </a:tr>
              <a:tr h="136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Suma kosztów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671" marR="39671" marT="0" marB="0" anchor="ctr">
                    <a:solidFill>
                      <a:srgbClr val="A8A9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90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 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 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4984,34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5628,68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3526773"/>
                  </a:ext>
                </a:extLst>
              </a:tr>
              <a:tr h="136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Wartość produkcji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671" marR="39671" marT="0" marB="0" anchor="ctr">
                    <a:solidFill>
                      <a:srgbClr val="A8A9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90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 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 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 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l-PL" sz="9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648888"/>
                  </a:ext>
                </a:extLst>
              </a:tr>
              <a:tr h="136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Produkt główny (netto)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671" marR="39671" marT="0" marB="0" anchor="ctr">
                    <a:solidFill>
                      <a:srgbClr val="A8A9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dt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40/50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155/71,24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4049,50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4708,00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01005921"/>
                  </a:ext>
                </a:extLst>
              </a:tr>
              <a:tr h="136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Ryczałtowy zwrot VAT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671" marR="39671" marT="0" marB="0" anchor="ctr">
                    <a:solidFill>
                      <a:srgbClr val="A8A9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%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7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 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283,47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235,40 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8358079"/>
                  </a:ext>
                </a:extLst>
              </a:tr>
              <a:tr h="170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Dopłata bezpośrednia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671" marR="39671" marT="0" marB="0" anchor="ctr">
                    <a:solidFill>
                      <a:srgbClr val="A8A9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zł/ha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 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 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912,94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912,94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5113169"/>
                  </a:ext>
                </a:extLst>
              </a:tr>
              <a:tr h="170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Suma przychodów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671" marR="39671" marT="0" marB="0" anchor="ctr">
                    <a:solidFill>
                      <a:srgbClr val="A8A9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90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l-PL" sz="90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l-PL" sz="90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+mn-lt"/>
                        </a:rPr>
                        <a:t>5245,91</a:t>
                      </a:r>
                      <a:endParaRPr lang="pl-PL" sz="9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5856,34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9280457"/>
                  </a:ext>
                </a:extLst>
              </a:tr>
              <a:tr h="136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Wynik finansowy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9671" marR="39671" marT="0" marB="0" anchor="ctr">
                    <a:solidFill>
                      <a:srgbClr val="A8A9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zł/ha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</a:rPr>
                        <a:t>składka z dotacją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u="sng" dirty="0">
                          <a:effectLst/>
                          <a:latin typeface="+mn-lt"/>
                        </a:rPr>
                        <a:t>209,12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900" u="sng" dirty="0">
                          <a:effectLst/>
                          <a:latin typeface="+mn-lt"/>
                        </a:rPr>
                        <a:t>184,82</a:t>
                      </a:r>
                      <a:endParaRPr lang="pl-PL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64229487"/>
                  </a:ext>
                </a:extLst>
              </a:tr>
            </a:tbl>
          </a:graphicData>
        </a:graphic>
      </p:graphicFrame>
      <p:sp>
        <p:nvSpPr>
          <p:cNvPr id="18" name="Symbol zastępczy zawartości 2"/>
          <p:cNvSpPr>
            <a:spLocks noGrp="1"/>
          </p:cNvSpPr>
          <p:nvPr>
            <p:ph idx="13"/>
          </p:nvPr>
        </p:nvSpPr>
        <p:spPr>
          <a:xfrm>
            <a:off x="4211960" y="4865557"/>
            <a:ext cx="4752776" cy="236562"/>
          </a:xfrm>
          <a:prstGeom prst="roundRect">
            <a:avLst>
              <a:gd name="adj" fmla="val 4575"/>
            </a:avLst>
          </a:prstGeom>
          <a:noFill/>
        </p:spPr>
        <p:txBody>
          <a:bodyPr tIns="46800"/>
          <a:lstStyle/>
          <a:p>
            <a:r>
              <a:rPr lang="pl-PL" sz="1050" dirty="0"/>
              <a:t>Wykorzystano dane z Wielkopolskiej Izby Rolniczej</a:t>
            </a:r>
          </a:p>
        </p:txBody>
      </p:sp>
    </p:spTree>
    <p:extLst>
      <p:ext uri="{BB962C8B-B14F-4D97-AF65-F5344CB8AC3E}">
        <p14:creationId xmlns:p14="http://schemas.microsoft.com/office/powerpoint/2010/main" val="1905021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67543" y="339551"/>
            <a:ext cx="6768753" cy="514738"/>
          </a:xfrm>
        </p:spPr>
        <p:txBody>
          <a:bodyPr/>
          <a:lstStyle/>
          <a:p>
            <a:pPr eaLnBrk="0" hangingPunct="0"/>
            <a:r>
              <a:rPr lang="pl-PL" altLang="pl-PL" sz="2400" dirty="0"/>
              <a:t>Odszkodowanie za szkodę spowodowaną przez suszę</a:t>
            </a:r>
            <a:endParaRPr lang="de-DE" altLang="pl-PL" sz="2400" dirty="0"/>
          </a:p>
        </p:txBody>
      </p:sp>
      <p:sp>
        <p:nvSpPr>
          <p:cNvPr id="15" name="Symbol zastępczy zawartości 2"/>
          <p:cNvSpPr>
            <a:spLocks noGrp="1"/>
          </p:cNvSpPr>
          <p:nvPr>
            <p:ph idx="13"/>
          </p:nvPr>
        </p:nvSpPr>
        <p:spPr>
          <a:xfrm>
            <a:off x="6515944" y="843558"/>
            <a:ext cx="2520552" cy="936104"/>
          </a:xfrm>
          <a:prstGeom prst="roundRect">
            <a:avLst>
              <a:gd name="adj" fmla="val 4575"/>
            </a:avLst>
          </a:prstGeom>
          <a:noFill/>
        </p:spPr>
        <p:txBody>
          <a:bodyPr tIns="46800"/>
          <a:lstStyle/>
          <a:p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idx="13"/>
          </p:nvPr>
        </p:nvSpPr>
        <p:spPr>
          <a:xfrm>
            <a:off x="251520" y="843558"/>
            <a:ext cx="5400600" cy="1080120"/>
          </a:xfrm>
          <a:prstGeom prst="roundRect">
            <a:avLst>
              <a:gd name="adj" fmla="val 3630"/>
            </a:avLst>
          </a:prstGeom>
        </p:spPr>
        <p:txBody>
          <a:bodyPr rIns="0"/>
          <a:lstStyle/>
          <a:p>
            <a:r>
              <a:rPr lang="pl-PL" dirty="0">
                <a:ea typeface="Times New Roman" panose="02020603050405020304" pitchFamily="18" charset="0"/>
              </a:rPr>
              <a:t>Szacowaniem tego zjawiska zajmuje się Instytutu Uprawy Nawożenia i Gleboznawstwa. Wyniki swoich obserwacji zamieszcza na stronie internetowej „Monitoring suszy rolniczej” (</a:t>
            </a:r>
            <a:r>
              <a:rPr lang="pl-PL" dirty="0">
                <a:ea typeface="Times New Roman" panose="02020603050405020304" pitchFamily="18" charset="0"/>
                <a:hlinkClick r:id="rId3"/>
              </a:rPr>
              <a:t>http://www.susza.iung.pulawy.pl</a:t>
            </a:r>
            <a:r>
              <a:rPr lang="pl-PL" dirty="0">
                <a:ea typeface="Times New Roman" panose="02020603050405020304" pitchFamily="18" charset="0"/>
              </a:rPr>
              <a:t>).</a:t>
            </a:r>
          </a:p>
          <a:p>
            <a:r>
              <a:rPr lang="pl-PL" dirty="0">
                <a:solidFill>
                  <a:srgbClr val="FF0000"/>
                </a:solidFill>
              </a:rPr>
              <a:t>Konieczne jest wskazanie na tej stronie danej gminy jako dotkniętej suszą.</a:t>
            </a:r>
          </a:p>
          <a:p>
            <a:r>
              <a:rPr lang="pl-PL" b="1" dirty="0">
                <a:solidFill>
                  <a:schemeClr val="accent1"/>
                </a:solidFill>
              </a:rPr>
              <a:t>Dopiero wówczas zakład ubezpieczeń dokonuje oględzin szkody.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idx="13"/>
          </p:nvPr>
        </p:nvSpPr>
        <p:spPr>
          <a:xfrm>
            <a:off x="5796136" y="757261"/>
            <a:ext cx="3024336" cy="432048"/>
          </a:xfrm>
          <a:prstGeom prst="roundRect">
            <a:avLst>
              <a:gd name="adj" fmla="val 4575"/>
            </a:avLst>
          </a:prstGeom>
          <a:noFill/>
        </p:spPr>
        <p:txBody>
          <a:bodyPr tIns="46800"/>
          <a:lstStyle/>
          <a:p>
            <a:pPr marL="0" indent="0" algn="ctr">
              <a:buNone/>
            </a:pP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</a:rPr>
              <a:t>Kalkulacja odszkodowania za suszę </a:t>
            </a:r>
            <a:b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</a:rPr>
              <a:t>dla 1 ha pszenicy (40% straty)</a:t>
            </a: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5687CF27-FEF9-4B8D-BB5D-E412D7E29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250810"/>
              </p:ext>
            </p:extLst>
          </p:nvPr>
        </p:nvGraphicFramePr>
        <p:xfrm>
          <a:off x="5796135" y="1203598"/>
          <a:ext cx="3060087" cy="31376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7">
                  <a:extLst>
                    <a:ext uri="{9D8B030D-6E8A-4147-A177-3AD203B41FA5}">
                      <a16:colId xmlns:a16="http://schemas.microsoft.com/office/drawing/2014/main" val="4162923148"/>
                    </a:ext>
                  </a:extLst>
                </a:gridCol>
                <a:gridCol w="936106">
                  <a:extLst>
                    <a:ext uri="{9D8B030D-6E8A-4147-A177-3AD203B41FA5}">
                      <a16:colId xmlns:a16="http://schemas.microsoft.com/office/drawing/2014/main" val="2631136412"/>
                    </a:ext>
                  </a:extLst>
                </a:gridCol>
                <a:gridCol w="899844">
                  <a:extLst>
                    <a:ext uri="{9D8B030D-6E8A-4147-A177-3AD203B41FA5}">
                      <a16:colId xmlns:a16="http://schemas.microsoft.com/office/drawing/2014/main" val="2387719635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Uprawa pszenicy</a:t>
                      </a:r>
                      <a:endParaRPr lang="pl-PL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1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NORMALNIE</a:t>
                      </a:r>
                      <a:endParaRPr lang="pl-PL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1C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40% SUSZA</a:t>
                      </a:r>
                      <a:endParaRPr lang="pl-PL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1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60703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Plon z 1 ha (</a:t>
                      </a:r>
                      <a:r>
                        <a:rPr lang="pl-PL" sz="1000" u="none" strike="noStrike" dirty="0" err="1">
                          <a:solidFill>
                            <a:srgbClr val="FFFFFF"/>
                          </a:solidFill>
                          <a:effectLst/>
                        </a:rPr>
                        <a:t>dt</a:t>
                      </a:r>
                      <a:r>
                        <a:rPr lang="pl-PL" sz="10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): </a:t>
                      </a:r>
                      <a:endParaRPr lang="pl-PL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A9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u="none" strike="noStrike" dirty="0">
                          <a:effectLst/>
                        </a:rPr>
                        <a:t>72,67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u="none" strike="noStrike" dirty="0">
                          <a:effectLst/>
                        </a:rPr>
                        <a:t>43,6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5424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Cena za </a:t>
                      </a:r>
                      <a:r>
                        <a:rPr lang="pl-PL" sz="1000" u="none" strike="noStrike" dirty="0" err="1">
                          <a:solidFill>
                            <a:srgbClr val="FFFFFF"/>
                          </a:solidFill>
                          <a:effectLst/>
                        </a:rPr>
                        <a:t>dt</a:t>
                      </a:r>
                      <a:endParaRPr lang="pl-PL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A9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u="none" strike="noStrike" dirty="0">
                          <a:effectLst/>
                        </a:rPr>
                        <a:t>        60,00 zł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u="none" strike="noStrike" dirty="0">
                          <a:effectLst/>
                        </a:rPr>
                        <a:t>           60,00 zł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7878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Przychód z 1 ha:</a:t>
                      </a:r>
                      <a:endParaRPr lang="pl-PL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A9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u="none" strike="noStrike" dirty="0">
                          <a:effectLst/>
                        </a:rPr>
                        <a:t>  4 360,20 zł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u="none" strike="noStrike" dirty="0">
                          <a:effectLst/>
                        </a:rPr>
                        <a:t>     2 616,00 zł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82665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Dopłata do 1 ha:</a:t>
                      </a:r>
                      <a:endParaRPr lang="pl-PL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A9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u="none" strike="noStrike" dirty="0">
                          <a:effectLst/>
                        </a:rPr>
                        <a:t>      912,94 zł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u="none" strike="noStrike" dirty="0">
                          <a:effectLst/>
                        </a:rPr>
                        <a:t>        912,94 zł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60367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Zwrot </a:t>
                      </a:r>
                      <a:r>
                        <a:rPr lang="pl-PL" sz="1000" u="none" strike="noStrike" dirty="0" err="1">
                          <a:solidFill>
                            <a:srgbClr val="FFFFFF"/>
                          </a:solidFill>
                          <a:effectLst/>
                        </a:rPr>
                        <a:t>Vat</a:t>
                      </a:r>
                      <a:endParaRPr lang="pl-PL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A9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u="none" strike="noStrike" dirty="0">
                          <a:effectLst/>
                        </a:rPr>
                        <a:t>      305,21 zł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u="none" strike="noStrike" dirty="0">
                          <a:effectLst/>
                        </a:rPr>
                        <a:t>        183,12 zł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469457"/>
                  </a:ext>
                </a:extLst>
              </a:tr>
              <a:tr h="476584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Plon uboczny </a:t>
                      </a:r>
                      <a:br>
                        <a:rPr lang="pl-PL" sz="1000" u="none" strike="noStrike" dirty="0">
                          <a:solidFill>
                            <a:srgbClr val="FFFFFF"/>
                          </a:solidFill>
                          <a:effectLst/>
                        </a:rPr>
                      </a:br>
                      <a:r>
                        <a:rPr lang="pl-PL" sz="10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- słoma plus dopłata </a:t>
                      </a:r>
                      <a:br>
                        <a:rPr lang="pl-PL" sz="1000" u="none" strike="noStrike" dirty="0">
                          <a:solidFill>
                            <a:srgbClr val="FFFFFF"/>
                          </a:solidFill>
                          <a:effectLst/>
                        </a:rPr>
                      </a:br>
                      <a:r>
                        <a:rPr lang="pl-PL" sz="10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do materiału</a:t>
                      </a:r>
                      <a:endParaRPr lang="pl-PL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A9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u="none" strike="noStrike" dirty="0">
                          <a:effectLst/>
                        </a:rPr>
                        <a:t>      457,77 zł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u="none" strike="noStrike" dirty="0">
                          <a:effectLst/>
                        </a:rPr>
                        <a:t>        320,44 zł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21812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Koszty na 1 ha: </a:t>
                      </a:r>
                      <a:endParaRPr lang="pl-PL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A9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u="none" strike="noStrike" dirty="0">
                          <a:effectLst/>
                        </a:rPr>
                        <a:t>  4 986,59 zł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u="none" strike="noStrike" dirty="0">
                          <a:effectLst/>
                        </a:rPr>
                        <a:t>     4 986,59 zł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55698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Wynik na 1 ha</a:t>
                      </a:r>
                      <a:endParaRPr lang="pl-PL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A9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u="none" strike="noStrike" dirty="0">
                          <a:effectLst/>
                        </a:rPr>
                        <a:t>  1 049,53 zł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u="none" strike="noStrike" dirty="0">
                          <a:solidFill>
                            <a:srgbClr val="B41C4F"/>
                          </a:solidFill>
                          <a:effectLst/>
                        </a:rPr>
                        <a:t>-       954,09 zł </a:t>
                      </a:r>
                      <a:endParaRPr lang="pl-PL" sz="1000" b="0" i="0" u="none" strike="noStrike" dirty="0">
                        <a:solidFill>
                          <a:srgbClr val="B41C4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8527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ODSZKODOWNIE:</a:t>
                      </a:r>
                      <a:endParaRPr lang="pl-PL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A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 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 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2103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Strata 40%: </a:t>
                      </a:r>
                      <a:endParaRPr lang="pl-PL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A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 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u="none" strike="noStrike" dirty="0">
                          <a:effectLst/>
                        </a:rPr>
                        <a:t>     1 569,60 zł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60957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"franszyza redukcyjna </a:t>
                      </a:r>
                      <a:br>
                        <a:rPr lang="pl-PL" sz="1000" u="none" strike="noStrike" dirty="0">
                          <a:solidFill>
                            <a:srgbClr val="FFFFFF"/>
                          </a:solidFill>
                          <a:effectLst/>
                        </a:rPr>
                      </a:br>
                      <a:r>
                        <a:rPr lang="pl-PL" sz="10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- 20%"</a:t>
                      </a:r>
                      <a:endParaRPr lang="pl-PL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A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 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u="none" strike="noStrike" dirty="0">
                          <a:effectLst/>
                        </a:rPr>
                        <a:t>        523,20 zł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10956"/>
                  </a:ext>
                </a:extLst>
              </a:tr>
              <a:tr h="235096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1" u="none" strike="noStrike" dirty="0">
                          <a:solidFill>
                            <a:srgbClr val="B41C4F"/>
                          </a:solidFill>
                          <a:effectLst/>
                        </a:rPr>
                        <a:t>Końcowa wartość odszkodowania</a:t>
                      </a:r>
                      <a:endParaRPr lang="pl-PL" sz="1000" b="1" i="0" u="none" strike="noStrike" dirty="0">
                        <a:solidFill>
                          <a:srgbClr val="B41C4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A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1" u="none" strike="noStrike" dirty="0">
                          <a:solidFill>
                            <a:srgbClr val="B41C4F"/>
                          </a:solidFill>
                          <a:effectLst/>
                        </a:rPr>
                        <a:t> </a:t>
                      </a:r>
                      <a:endParaRPr lang="pl-PL" sz="1000" b="1" i="0" u="none" strike="noStrike" dirty="0">
                        <a:solidFill>
                          <a:srgbClr val="B41C4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b="1" u="none" strike="noStrike" dirty="0">
                          <a:solidFill>
                            <a:srgbClr val="B41C4F"/>
                          </a:solidFill>
                          <a:effectLst/>
                        </a:rPr>
                        <a:t>     1 046,40 zł </a:t>
                      </a:r>
                      <a:endParaRPr lang="pl-PL" sz="1000" b="1" i="0" u="none" strike="noStrike" dirty="0">
                        <a:solidFill>
                          <a:srgbClr val="B41C4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9576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Końcowy wynik</a:t>
                      </a:r>
                      <a:endParaRPr lang="pl-PL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A9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u="none" strike="noStrike">
                          <a:effectLst/>
                        </a:rPr>
                        <a:t>  1 049,53 zł 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00" u="none" strike="noStrike" dirty="0">
                          <a:effectLst/>
                        </a:rPr>
                        <a:t>           92,31 zł 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108877"/>
                  </a:ext>
                </a:extLst>
              </a:tr>
            </a:tbl>
          </a:graphicData>
        </a:graphic>
      </p:graphicFrame>
      <p:sp>
        <p:nvSpPr>
          <p:cNvPr id="3" name="Symbol zastępczy zawartości 2"/>
          <p:cNvSpPr>
            <a:spLocks noGrp="1"/>
          </p:cNvSpPr>
          <p:nvPr>
            <p:ph idx="13"/>
          </p:nvPr>
        </p:nvSpPr>
        <p:spPr>
          <a:xfrm>
            <a:off x="179512" y="4443958"/>
            <a:ext cx="7704856" cy="648072"/>
          </a:xfrm>
          <a:prstGeom prst="roundRect">
            <a:avLst>
              <a:gd name="adj" fmla="val 8682"/>
            </a:avLst>
          </a:prstGeom>
        </p:spPr>
        <p:txBody>
          <a:bodyPr tIns="36000"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/>
              <a:t>W ubezpieczeniu suszy ma zastosowanie franszyza: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l-PL" b="1" dirty="0">
                <a:solidFill>
                  <a:srgbClr val="B41C4F"/>
                </a:solidFill>
              </a:rPr>
              <a:t>integralna: </a:t>
            </a:r>
            <a:r>
              <a:rPr lang="pl-PL" dirty="0"/>
              <a:t>odszkodowanie naliczane dopiero, kiedy szkody w plonie głównym przekroczą 25%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l-PL" b="1" dirty="0">
                <a:solidFill>
                  <a:srgbClr val="B41C4F"/>
                </a:solidFill>
              </a:rPr>
              <a:t>redukcyjna: </a:t>
            </a:r>
            <a:r>
              <a:rPr lang="pl-PL" dirty="0"/>
              <a:t>odszkodowanie może być pomniejszone o 20%, 25% albo 30% sumy ubezpieczenia w zależności od umowy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FEFB3110-4BAB-4422-85BF-353CDB2A0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1" t="20910" r="14903" b="12795"/>
          <a:stretch/>
        </p:blipFill>
        <p:spPr bwMode="auto">
          <a:xfrm>
            <a:off x="2771800" y="1995488"/>
            <a:ext cx="2451219" cy="23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 descr="KBW_2008_R05">
            <a:extLst>
              <a:ext uri="{FF2B5EF4-FFF2-40B4-BE49-F238E27FC236}">
                <a16:creationId xmlns:a16="http://schemas.microsoft.com/office/drawing/2014/main" id="{78B6002C-B935-402D-9DBD-087D0AAF4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0" y="2012158"/>
            <a:ext cx="2431413" cy="235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numeru slajdu 7">
            <a:extLst>
              <a:ext uri="{FF2B5EF4-FFF2-40B4-BE49-F238E27FC236}">
                <a16:creationId xmlns:a16="http://schemas.microsoft.com/office/drawing/2014/main" id="{2BE09F0C-238B-490E-9C29-B865DEEDA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61312" y="4767263"/>
            <a:ext cx="1259160" cy="273844"/>
          </a:xfrm>
        </p:spPr>
        <p:txBody>
          <a:bodyPr/>
          <a:lstStyle/>
          <a:p>
            <a:fld id="{CF567F1F-167A-4A9C-A046-3C347B49A1AC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4847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8">
            <a:extLst>
              <a:ext uri="{FF2B5EF4-FFF2-40B4-BE49-F238E27FC236}">
                <a16:creationId xmlns:a16="http://schemas.microsoft.com/office/drawing/2014/main" id="{9FF54E24-D192-4672-A4F8-5D67DFAEAE7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47664" y="2067694"/>
            <a:ext cx="5184576" cy="2160240"/>
          </a:xfrm>
        </p:spPr>
        <p:txBody>
          <a:bodyPr anchor="ctr"/>
          <a:lstStyle/>
          <a:p>
            <a:pPr marL="0" indent="0" eaLnBrk="0" hangingPunct="0">
              <a:buNone/>
            </a:pPr>
            <a:r>
              <a:rPr lang="pl-PL" sz="1600" dirty="0"/>
              <a:t>Materiały przygotowane we współpracy z</a:t>
            </a:r>
          </a:p>
          <a:p>
            <a:pPr marL="0" indent="0" eaLnBrk="0" hangingPunct="0">
              <a:buNone/>
            </a:pPr>
            <a:r>
              <a:rPr lang="pl-PL" sz="2000" b="1" dirty="0">
                <a:solidFill>
                  <a:srgbClr val="B41C50"/>
                </a:solidFill>
              </a:rPr>
              <a:t>Polską Izbą Ubezpieczeń </a:t>
            </a:r>
          </a:p>
          <a:p>
            <a:pPr marL="87313">
              <a:buNone/>
            </a:pPr>
            <a:endParaRPr lang="pl-PL" sz="600" dirty="0"/>
          </a:p>
        </p:txBody>
      </p:sp>
    </p:spTree>
    <p:extLst>
      <p:ext uri="{BB962C8B-B14F-4D97-AF65-F5344CB8AC3E}">
        <p14:creationId xmlns:p14="http://schemas.microsoft.com/office/powerpoint/2010/main" val="278461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457200" y="329695"/>
            <a:ext cx="5554960" cy="561546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pl-PL" sz="3200" dirty="0"/>
              <a:t>Zagrożenia w produkcji roślinnej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7561312" y="4767263"/>
            <a:ext cx="1259160" cy="273844"/>
          </a:xfrm>
        </p:spPr>
        <p:txBody>
          <a:bodyPr/>
          <a:lstStyle/>
          <a:p>
            <a:fld id="{CF567F1F-167A-4A9C-A046-3C347B49A1AC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idx="13"/>
          </p:nvPr>
        </p:nvSpPr>
        <p:spPr>
          <a:xfrm>
            <a:off x="539552" y="843558"/>
            <a:ext cx="4320480" cy="4202392"/>
          </a:xfrm>
          <a:prstGeom prst="roundRect">
            <a:avLst>
              <a:gd name="adj" fmla="val 2859"/>
            </a:avLst>
          </a:prstGeom>
        </p:spPr>
        <p:txBody>
          <a:bodyPr/>
          <a:lstStyle/>
          <a:p>
            <a:pPr marL="90488" indent="-90488"/>
            <a:r>
              <a:rPr lang="pl-PL" altLang="pl-PL" sz="1300" dirty="0">
                <a:solidFill>
                  <a:srgbClr val="000000"/>
                </a:solidFill>
              </a:rPr>
              <a:t>Zgodnie z danymi Głównego Urzędu Statystycznego </a:t>
            </a:r>
            <a:br>
              <a:rPr lang="pl-PL" altLang="pl-PL" sz="1300" dirty="0">
                <a:solidFill>
                  <a:srgbClr val="000000"/>
                </a:solidFill>
              </a:rPr>
            </a:br>
            <a:r>
              <a:rPr lang="pl-PL" altLang="pl-PL" sz="1300" dirty="0">
                <a:solidFill>
                  <a:srgbClr val="000000"/>
                </a:solidFill>
              </a:rPr>
              <a:t>w Polsce uprawia się przede wszystkim zboża, ziemniaki, rzepak (w większych gospodarstwach) oraz buraki cukrowe</a:t>
            </a:r>
            <a:endParaRPr lang="pl-PL" sz="1300" dirty="0"/>
          </a:p>
          <a:p>
            <a:endParaRPr lang="pl-PL" sz="18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4CB1CE2-BD15-4D04-9DB9-B9E320D98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51" y="1626120"/>
            <a:ext cx="3672408" cy="3410304"/>
          </a:xfrm>
          <a:prstGeom prst="rect">
            <a:avLst/>
          </a:prstGeom>
        </p:spPr>
      </p:pic>
      <p:sp>
        <p:nvSpPr>
          <p:cNvPr id="12" name="Symbol zastępczy zawartości 8"/>
          <p:cNvSpPr>
            <a:spLocks noGrp="1"/>
          </p:cNvSpPr>
          <p:nvPr>
            <p:ph idx="13"/>
          </p:nvPr>
        </p:nvSpPr>
        <p:spPr>
          <a:xfrm>
            <a:off x="5292080" y="843558"/>
            <a:ext cx="3456633" cy="648072"/>
          </a:xfrm>
          <a:prstGeom prst="roundRect">
            <a:avLst>
              <a:gd name="adj" fmla="val 13034"/>
            </a:avLst>
          </a:prstGeom>
        </p:spPr>
        <p:txBody>
          <a:bodyPr/>
          <a:lstStyle/>
          <a:p>
            <a:pPr marL="90488" indent="-90488"/>
            <a:r>
              <a:rPr lang="pl-PL" altLang="pl-PL" sz="1400" dirty="0">
                <a:solidFill>
                  <a:srgbClr val="000000"/>
                </a:solidFill>
              </a:rPr>
              <a:t>Wymień zdarzenia, które mogą wpłynąć </a:t>
            </a:r>
            <a:br>
              <a:rPr lang="pl-PL" altLang="pl-PL" sz="1400" dirty="0">
                <a:solidFill>
                  <a:srgbClr val="000000"/>
                </a:solidFill>
              </a:rPr>
            </a:br>
            <a:r>
              <a:rPr lang="pl-PL" altLang="pl-PL" sz="1400" dirty="0">
                <a:solidFill>
                  <a:srgbClr val="000000"/>
                </a:solidFill>
              </a:rPr>
              <a:t>na wielkość i jakość produkcji roślinnej</a:t>
            </a:r>
            <a:endParaRPr lang="pl-PL" sz="1800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794C0B5F-F872-4499-89BE-4375CFD4F5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014585"/>
              </p:ext>
            </p:extLst>
          </p:nvPr>
        </p:nvGraphicFramePr>
        <p:xfrm>
          <a:off x="5292329" y="1491630"/>
          <a:ext cx="345638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ymbol zastępczy zawartości 8"/>
          <p:cNvSpPr>
            <a:spLocks noGrp="1"/>
          </p:cNvSpPr>
          <p:nvPr>
            <p:ph idx="13"/>
          </p:nvPr>
        </p:nvSpPr>
        <p:spPr>
          <a:xfrm>
            <a:off x="5292080" y="3867993"/>
            <a:ext cx="3456633" cy="575965"/>
          </a:xfrm>
          <a:prstGeom prst="roundRect">
            <a:avLst>
              <a:gd name="adj" fmla="val 13034"/>
            </a:avLst>
          </a:prstGeom>
        </p:spPr>
        <p:txBody>
          <a:bodyPr/>
          <a:lstStyle/>
          <a:p>
            <a:pPr marL="0" indent="0">
              <a:buNone/>
            </a:pPr>
            <a:r>
              <a:rPr lang="pl-PL" sz="1400" b="1" dirty="0">
                <a:solidFill>
                  <a:srgbClr val="B41C4F"/>
                </a:solidFill>
              </a:rPr>
              <a:t>Tylko niektóre z tych zagrożeń mogą zostać objęte umowami ubezpieczenia. </a:t>
            </a:r>
          </a:p>
        </p:txBody>
      </p:sp>
    </p:spTree>
    <p:extLst>
      <p:ext uri="{BB962C8B-B14F-4D97-AF65-F5344CB8AC3E}">
        <p14:creationId xmlns:p14="http://schemas.microsoft.com/office/powerpoint/2010/main" val="310237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4"/>
          </p:nvPr>
        </p:nvSpPr>
        <p:spPr>
          <a:xfrm>
            <a:off x="4788024" y="2355726"/>
            <a:ext cx="3960688" cy="2088232"/>
          </a:xfrm>
          <a:prstGeom prst="roundRect">
            <a:avLst>
              <a:gd name="adj" fmla="val 4491"/>
            </a:avLst>
          </a:prstGeom>
        </p:spPr>
        <p:txBody>
          <a:bodyPr/>
          <a:lstStyle/>
          <a:p>
            <a:pPr marL="0" indent="0">
              <a:buNone/>
            </a:pPr>
            <a:r>
              <a:rPr lang="pl-PL" sz="1400" b="1" dirty="0">
                <a:solidFill>
                  <a:srgbClr val="B41C4F"/>
                </a:solidFill>
              </a:rPr>
              <a:t>Powody wprowadzenia ubezpieczeń dotowanych w Polsce:</a:t>
            </a:r>
          </a:p>
          <a:p>
            <a:pPr marL="180975" indent="-180975"/>
            <a:r>
              <a:rPr lang="pl-PL" b="1" u="sng" dirty="0">
                <a:solidFill>
                  <a:schemeClr val="bg1"/>
                </a:solidFill>
              </a:rPr>
              <a:t>częściej zjawiska atmosferyczne o charakterze katastrof dotykały gospodarstw rolnych</a:t>
            </a:r>
            <a:r>
              <a:rPr lang="pl-PL" b="1" dirty="0">
                <a:solidFill>
                  <a:schemeClr val="bg1"/>
                </a:solidFill>
              </a:rPr>
              <a:t>,</a:t>
            </a:r>
          </a:p>
          <a:p>
            <a:pPr marL="180975" indent="-180975"/>
            <a:r>
              <a:rPr lang="pl-PL" dirty="0">
                <a:solidFill>
                  <a:schemeClr val="bg1"/>
                </a:solidFill>
              </a:rPr>
              <a:t>coraz wyższe ceny polis powodowały spadek liczby rolników decydujących się na takie ubezpieczenie,</a:t>
            </a:r>
          </a:p>
          <a:p>
            <a:pPr marL="180975" indent="-180975"/>
            <a:r>
              <a:rPr lang="pl-PL" dirty="0">
                <a:solidFill>
                  <a:schemeClr val="bg1"/>
                </a:solidFill>
              </a:rPr>
              <a:t>warunkiem korzystania z pomocy w ramach Wspólnej Polityki Rolnej jest ubezpieczenie produkcji przez rolników.</a:t>
            </a: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7633320" y="4767263"/>
            <a:ext cx="1259160" cy="273844"/>
          </a:xfrm>
        </p:spPr>
        <p:txBody>
          <a:bodyPr/>
          <a:lstStyle/>
          <a:p>
            <a:fld id="{CF567F1F-167A-4A9C-A046-3C347B49A1AC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67545" y="257969"/>
            <a:ext cx="4968056" cy="504055"/>
          </a:xfrm>
        </p:spPr>
        <p:txBody>
          <a:bodyPr/>
          <a:lstStyle/>
          <a:p>
            <a:pPr eaLnBrk="0" hangingPunct="0"/>
            <a:r>
              <a:rPr lang="pl-PL" sz="3200" dirty="0"/>
              <a:t>Dwa typy ubezpieczeń upraw</a:t>
            </a:r>
            <a:endParaRPr lang="de-DE" alt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3"/>
          </p:nvPr>
        </p:nvSpPr>
        <p:spPr>
          <a:xfrm>
            <a:off x="539750" y="2355726"/>
            <a:ext cx="4032250" cy="2088232"/>
          </a:xfrm>
          <a:prstGeom prst="roundRect">
            <a:avLst>
              <a:gd name="adj" fmla="val 4575"/>
            </a:avLst>
          </a:prstGeom>
        </p:spPr>
        <p:txBody>
          <a:bodyPr tIns="46800"/>
          <a:lstStyle/>
          <a:p>
            <a:pPr marL="0" indent="0">
              <a:buNone/>
            </a:pPr>
            <a:r>
              <a:rPr lang="pl-PL" sz="1400" b="1" dirty="0">
                <a:solidFill>
                  <a:srgbClr val="B41C4F"/>
                </a:solidFill>
              </a:rPr>
              <a:t>Zasady dotowania ubezpieczeń</a:t>
            </a:r>
          </a:p>
          <a:p>
            <a:pPr marL="180975" indent="-180975">
              <a:buAutoNum type="arabicPeriod"/>
            </a:pPr>
            <a:r>
              <a:rPr lang="pl-PL" dirty="0"/>
              <a:t>Każdy producent rolny (rolnik indywidualny, spółki) ma prawo do dopłaty 65% do składki skalkulowanej przez zakład ubezpieczeń.</a:t>
            </a:r>
          </a:p>
          <a:p>
            <a:pPr marL="180975" indent="-180975">
              <a:buAutoNum type="arabicPeriod"/>
            </a:pPr>
            <a:r>
              <a:rPr lang="pl-PL" dirty="0"/>
              <a:t>Dopłata przysługuje do wystawionej przez zakład ubezpieczeń polisy i wędruje bezpośrednio do zakładu </a:t>
            </a:r>
            <a:br>
              <a:rPr lang="pl-PL" dirty="0"/>
            </a:br>
            <a:r>
              <a:rPr lang="pl-PL" dirty="0"/>
              <a:t>– konieczne jest opłacenie części składki przez rolnika.</a:t>
            </a:r>
          </a:p>
          <a:p>
            <a:pPr marL="180975" indent="-180975">
              <a:buAutoNum type="arabicPeriod"/>
            </a:pPr>
            <a:r>
              <a:rPr lang="pl-PL" dirty="0"/>
              <a:t>Dopłata przysługuje do określonych rodzajów upraw oraz tylko określonych rodzajów zdarzeń.</a:t>
            </a:r>
            <a:endParaRPr lang="pl-PL" sz="2000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1763688" y="915566"/>
            <a:ext cx="6985025" cy="1296144"/>
          </a:xfrm>
          <a:prstGeom prst="roundRect">
            <a:avLst>
              <a:gd name="adj" fmla="val 4575"/>
            </a:avLst>
          </a:prstGeom>
          <a:noFill/>
        </p:spPr>
        <p:txBody>
          <a:bodyPr tIns="46800"/>
          <a:lstStyle/>
          <a:p>
            <a:pPr>
              <a:lnSpc>
                <a:spcPct val="100000"/>
              </a:lnSpc>
            </a:pPr>
            <a:r>
              <a:rPr lang="pl-PL" sz="1400" b="1" u="sng" dirty="0">
                <a:solidFill>
                  <a:srgbClr val="B41C4F"/>
                </a:solidFill>
              </a:rPr>
              <a:t>Obowiązkowe, dotowane</a:t>
            </a:r>
            <a:r>
              <a:rPr lang="pl-PL" sz="1400" b="1" dirty="0">
                <a:solidFill>
                  <a:srgbClr val="B41C4F"/>
                </a:solidFill>
              </a:rPr>
              <a:t> </a:t>
            </a:r>
            <a:r>
              <a:rPr lang="pl-PL" sz="1400" dirty="0"/>
              <a:t>na podstawie ustawy z dnia 7 lipca 2005 r. o ubezpieczeniach upraw rolnych i zwierząt gospodarskich (Dz. U. z 2015 r. poz. 577, z </a:t>
            </a:r>
            <a:r>
              <a:rPr lang="pl-PL" sz="1400" dirty="0" err="1"/>
              <a:t>późn</a:t>
            </a:r>
            <a:r>
              <a:rPr lang="pl-PL" sz="1400" dirty="0"/>
              <a:t>. </a:t>
            </a:r>
            <a:r>
              <a:rPr lang="pl-PL" sz="1400" dirty="0" err="1"/>
              <a:t>zm</a:t>
            </a:r>
            <a:r>
              <a:rPr lang="pl-PL" sz="1400" dirty="0"/>
              <a:t> oraz OWU poszczególnych towarzystw)</a:t>
            </a:r>
          </a:p>
          <a:p>
            <a:pPr>
              <a:lnSpc>
                <a:spcPct val="100000"/>
              </a:lnSpc>
            </a:pPr>
            <a:r>
              <a:rPr lang="pl-PL" sz="1400" b="1" u="sng" dirty="0">
                <a:solidFill>
                  <a:srgbClr val="B41C4F"/>
                </a:solidFill>
              </a:rPr>
              <a:t>Dobrowolne, niedotowane</a:t>
            </a:r>
            <a:r>
              <a:rPr lang="pl-PL" sz="1400" b="1" dirty="0">
                <a:solidFill>
                  <a:srgbClr val="B41C4F"/>
                </a:solidFill>
              </a:rPr>
              <a:t> </a:t>
            </a:r>
            <a:r>
              <a:rPr lang="pl-PL" sz="1400" dirty="0"/>
              <a:t>– zawierane wyłącznie na podstawie OWU poszczególnych towarzystw</a:t>
            </a:r>
          </a:p>
        </p:txBody>
      </p:sp>
    </p:spTree>
    <p:extLst>
      <p:ext uri="{BB962C8B-B14F-4D97-AF65-F5344CB8AC3E}">
        <p14:creationId xmlns:p14="http://schemas.microsoft.com/office/powerpoint/2010/main" val="144735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4"/>
          </p:nvPr>
        </p:nvSpPr>
        <p:spPr>
          <a:xfrm>
            <a:off x="539751" y="2859782"/>
            <a:ext cx="8208962" cy="1656705"/>
          </a:xfrm>
          <a:prstGeom prst="roundRect">
            <a:avLst>
              <a:gd name="adj" fmla="val 6581"/>
            </a:avLst>
          </a:prstGeom>
          <a:solidFill>
            <a:srgbClr val="D2D3D5"/>
          </a:solidFill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pl-PL" b="1" dirty="0">
                <a:solidFill>
                  <a:sysClr val="windowText" lastClr="000000"/>
                </a:solidFill>
              </a:rPr>
              <a:t>Maksymalna suma ubezpieczenia </a:t>
            </a:r>
            <a:r>
              <a:rPr lang="pl-PL" dirty="0">
                <a:solidFill>
                  <a:sysClr val="windowText" lastClr="000000"/>
                </a:solidFill>
              </a:rPr>
              <a:t>w dotowanych ubezpieczeniach upraw w 2020 r. dla 1 hektara *:</a:t>
            </a:r>
          </a:p>
          <a:p>
            <a:pPr>
              <a:spcBef>
                <a:spcPts val="600"/>
              </a:spcBef>
            </a:pPr>
            <a:r>
              <a:rPr lang="pl-PL" dirty="0">
                <a:solidFill>
                  <a:sysClr val="windowText" lastClr="000000"/>
                </a:solidFill>
              </a:rPr>
              <a:t>10 820 zł — dla zbóż,</a:t>
            </a:r>
          </a:p>
          <a:p>
            <a:pPr>
              <a:spcBef>
                <a:spcPts val="600"/>
              </a:spcBef>
            </a:pPr>
            <a:r>
              <a:rPr lang="pl-PL" dirty="0">
                <a:solidFill>
                  <a:sysClr val="windowText" lastClr="000000"/>
                </a:solidFill>
              </a:rPr>
              <a:t>5 360 zł — dla kukurydzy,</a:t>
            </a:r>
          </a:p>
          <a:p>
            <a:pPr>
              <a:spcBef>
                <a:spcPts val="600"/>
              </a:spcBef>
            </a:pPr>
            <a:r>
              <a:rPr lang="pl-PL" dirty="0">
                <a:solidFill>
                  <a:sysClr val="windowText" lastClr="000000"/>
                </a:solidFill>
              </a:rPr>
              <a:t>9 320 zł — dla rzepaku i rzepiku,</a:t>
            </a:r>
          </a:p>
          <a:p>
            <a:pPr>
              <a:spcBef>
                <a:spcPts val="600"/>
              </a:spcBef>
            </a:pPr>
            <a:r>
              <a:rPr lang="pl-PL" dirty="0">
                <a:solidFill>
                  <a:sysClr val="windowText" lastClr="000000"/>
                </a:solidFill>
              </a:rPr>
              <a:t>58 130 zł — dla chmielu,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dirty="0">
                <a:solidFill>
                  <a:sysClr val="windowText" lastClr="000000"/>
                </a:solidFill>
              </a:rPr>
              <a:t>Zakłady ubezpieczeń ustalają często własną, dopuszczalną sumę ubezpieczenia, niższą od maksymalnej.</a:t>
            </a:r>
          </a:p>
          <a:p>
            <a:pPr marL="0" indent="0">
              <a:spcBef>
                <a:spcPts val="600"/>
              </a:spcBef>
              <a:buNone/>
            </a:pPr>
            <a:endParaRPr lang="pl-PL" dirty="0">
              <a:solidFill>
                <a:sysClr val="windowText" lastClr="00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pl-PL" dirty="0">
                <a:solidFill>
                  <a:sysClr val="windowText" lastClr="000000"/>
                </a:solidFill>
              </a:rPr>
              <a:t>*Podane wartości na podstawie projektu rozporządzenia, dostępnego w dniu sporządzania materiałów</a:t>
            </a: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7561312" y="4767263"/>
            <a:ext cx="1259160" cy="273844"/>
          </a:xfrm>
        </p:spPr>
        <p:txBody>
          <a:bodyPr/>
          <a:lstStyle/>
          <a:p>
            <a:fld id="{CF567F1F-167A-4A9C-A046-3C347B49A1AC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67544" y="257969"/>
            <a:ext cx="5256583" cy="585589"/>
          </a:xfrm>
        </p:spPr>
        <p:txBody>
          <a:bodyPr/>
          <a:lstStyle/>
          <a:p>
            <a:pPr eaLnBrk="0" hangingPunct="0"/>
            <a:r>
              <a:rPr lang="pl-PL" sz="3200" dirty="0"/>
              <a:t>Co może zostać ubezpieczone?</a:t>
            </a:r>
            <a:endParaRPr lang="de-DE" alt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3"/>
          </p:nvPr>
        </p:nvSpPr>
        <p:spPr>
          <a:xfrm>
            <a:off x="6228184" y="843558"/>
            <a:ext cx="2520529" cy="1296144"/>
          </a:xfrm>
          <a:prstGeom prst="roundRect">
            <a:avLst>
              <a:gd name="adj" fmla="val 10528"/>
            </a:avLst>
          </a:prstGeom>
          <a:solidFill>
            <a:srgbClr val="B41C4F"/>
          </a:solidFill>
        </p:spPr>
        <p:txBody>
          <a:bodyPr tIns="46800"/>
          <a:lstStyle/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Pozostałe typy upraw występujące w naszym kraju mogą zostać ubezpieczone, ale na warunkach komercyjnych, czyli bez dopłat, </a:t>
            </a:r>
            <a:b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np. lucerna, mak, zioła, wierzba energetyczna itp.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2699792" y="843558"/>
            <a:ext cx="1728192" cy="936104"/>
          </a:xfrm>
          <a:prstGeom prst="roundRect">
            <a:avLst>
              <a:gd name="adj" fmla="val 4575"/>
            </a:avLst>
          </a:prstGeom>
          <a:noFill/>
        </p:spPr>
        <p:txBody>
          <a:bodyPr tIns="46800"/>
          <a:lstStyle/>
          <a:p>
            <a:pPr>
              <a:spcBef>
                <a:spcPts val="200"/>
              </a:spcBef>
            </a:pPr>
            <a:r>
              <a:rPr lang="pl-PL" sz="1600" dirty="0">
                <a:solidFill>
                  <a:srgbClr val="B41C4F"/>
                </a:solidFill>
              </a:rPr>
              <a:t>ziemniaki</a:t>
            </a:r>
          </a:p>
          <a:p>
            <a:pPr>
              <a:spcBef>
                <a:spcPts val="200"/>
              </a:spcBef>
            </a:pPr>
            <a:r>
              <a:rPr lang="pl-PL" sz="1600" dirty="0">
                <a:solidFill>
                  <a:srgbClr val="B41C4F"/>
                </a:solidFill>
              </a:rPr>
              <a:t>buraki cukrowe</a:t>
            </a:r>
          </a:p>
          <a:p>
            <a:pPr>
              <a:spcBef>
                <a:spcPts val="200"/>
              </a:spcBef>
            </a:pPr>
            <a:r>
              <a:rPr lang="pl-PL" sz="1600" dirty="0">
                <a:solidFill>
                  <a:srgbClr val="B41C4F"/>
                </a:solidFill>
              </a:rPr>
              <a:t>chmiel</a:t>
            </a:r>
          </a:p>
          <a:p>
            <a:pPr>
              <a:spcBef>
                <a:spcPts val="200"/>
              </a:spcBef>
            </a:pPr>
            <a:r>
              <a:rPr lang="pl-PL" sz="1600" dirty="0">
                <a:solidFill>
                  <a:srgbClr val="B41C4F"/>
                </a:solidFill>
              </a:rPr>
              <a:t>warzywa gruntowe</a:t>
            </a:r>
          </a:p>
          <a:p>
            <a:pPr>
              <a:spcBef>
                <a:spcPts val="200"/>
              </a:spcBef>
            </a:pPr>
            <a:endParaRPr lang="pl-PL" sz="1600" dirty="0">
              <a:solidFill>
                <a:srgbClr val="B41C4F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endParaRPr lang="pl-PL" sz="1600" dirty="0">
              <a:solidFill>
                <a:srgbClr val="B41C4F"/>
              </a:solidFill>
            </a:endParaRPr>
          </a:p>
          <a:p>
            <a:pPr>
              <a:spcBef>
                <a:spcPts val="200"/>
              </a:spcBef>
            </a:pPr>
            <a:endParaRPr lang="pl-PL" sz="1600" dirty="0">
              <a:solidFill>
                <a:srgbClr val="B41C4F"/>
              </a:solidFill>
            </a:endParaRPr>
          </a:p>
          <a:p>
            <a:endParaRPr lang="pl-PL" sz="1800" dirty="0">
              <a:solidFill>
                <a:srgbClr val="B41C4F"/>
              </a:solidFill>
            </a:endParaRPr>
          </a:p>
        </p:txBody>
      </p:sp>
      <p:sp>
        <p:nvSpPr>
          <p:cNvPr id="14" name="Symbol zastępczy zawartości 2"/>
          <p:cNvSpPr>
            <a:spLocks noGrp="1"/>
          </p:cNvSpPr>
          <p:nvPr>
            <p:ph idx="13"/>
          </p:nvPr>
        </p:nvSpPr>
        <p:spPr>
          <a:xfrm>
            <a:off x="539749" y="2355725"/>
            <a:ext cx="8208963" cy="504057"/>
          </a:xfrm>
          <a:prstGeom prst="roundRect">
            <a:avLst>
              <a:gd name="adj" fmla="val 14352"/>
            </a:avLst>
          </a:prstGeom>
          <a:solidFill>
            <a:srgbClr val="A8A9AD"/>
          </a:solidFill>
        </p:spPr>
        <p:txBody>
          <a:bodyPr tIns="46800"/>
          <a:lstStyle/>
          <a:p>
            <a:pPr marL="0" indent="0">
              <a:buNone/>
            </a:pPr>
            <a:r>
              <a:rPr lang="pl-PL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ograniczenia skali dopłat, dla poszczególnych typów upraw, Minister Rolnictwa i Rozwoju Wsi raz w roku ustala wartość maksymalnych sum ubezpieczenia w oparciu o warunki cenowe obowiązujące na rynkach produktów rolnych.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5" name="Symbol zastępczy zawartości 2"/>
          <p:cNvSpPr>
            <a:spLocks noGrp="1"/>
          </p:cNvSpPr>
          <p:nvPr>
            <p:ph idx="13"/>
          </p:nvPr>
        </p:nvSpPr>
        <p:spPr>
          <a:xfrm>
            <a:off x="6515944" y="843558"/>
            <a:ext cx="2520552" cy="936104"/>
          </a:xfrm>
          <a:prstGeom prst="roundRect">
            <a:avLst>
              <a:gd name="adj" fmla="val 4575"/>
            </a:avLst>
          </a:prstGeom>
          <a:noFill/>
        </p:spPr>
        <p:txBody>
          <a:bodyPr tIns="46800"/>
          <a:lstStyle/>
          <a:p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Symbol zastępczy zawartości 2"/>
          <p:cNvSpPr>
            <a:spLocks noGrp="1"/>
          </p:cNvSpPr>
          <p:nvPr>
            <p:ph idx="13"/>
          </p:nvPr>
        </p:nvSpPr>
        <p:spPr>
          <a:xfrm>
            <a:off x="1547664" y="843558"/>
            <a:ext cx="1224136" cy="1152128"/>
          </a:xfrm>
          <a:prstGeom prst="roundRect">
            <a:avLst>
              <a:gd name="adj" fmla="val 4575"/>
            </a:avLst>
          </a:prstGeom>
          <a:noFill/>
        </p:spPr>
        <p:txBody>
          <a:bodyPr tIns="46800"/>
          <a:lstStyle/>
          <a:p>
            <a:pPr>
              <a:spcBef>
                <a:spcPts val="200"/>
              </a:spcBef>
            </a:pPr>
            <a:r>
              <a:rPr lang="pl-PL" sz="1600" dirty="0">
                <a:solidFill>
                  <a:srgbClr val="B41C4F"/>
                </a:solidFill>
              </a:rPr>
              <a:t>zboża</a:t>
            </a:r>
          </a:p>
          <a:p>
            <a:pPr>
              <a:spcBef>
                <a:spcPts val="200"/>
              </a:spcBef>
            </a:pPr>
            <a:r>
              <a:rPr lang="pl-PL" sz="1600" dirty="0">
                <a:solidFill>
                  <a:srgbClr val="B41C4F"/>
                </a:solidFill>
              </a:rPr>
              <a:t>kukurydza</a:t>
            </a:r>
          </a:p>
          <a:p>
            <a:pPr>
              <a:spcBef>
                <a:spcPts val="200"/>
              </a:spcBef>
            </a:pPr>
            <a:r>
              <a:rPr lang="pl-PL" sz="1600" dirty="0">
                <a:solidFill>
                  <a:srgbClr val="B41C4F"/>
                </a:solidFill>
              </a:rPr>
              <a:t>rzepak</a:t>
            </a:r>
          </a:p>
          <a:p>
            <a:pPr>
              <a:spcBef>
                <a:spcPts val="200"/>
              </a:spcBef>
            </a:pPr>
            <a:r>
              <a:rPr lang="pl-PL" sz="1600" dirty="0">
                <a:solidFill>
                  <a:srgbClr val="B41C4F"/>
                </a:solidFill>
              </a:rPr>
              <a:t>rzepik</a:t>
            </a:r>
          </a:p>
          <a:p>
            <a:pPr>
              <a:spcBef>
                <a:spcPts val="200"/>
              </a:spcBef>
            </a:pPr>
            <a:endParaRPr lang="pl-PL" sz="1600" dirty="0">
              <a:solidFill>
                <a:srgbClr val="B41C4F"/>
              </a:solidFill>
            </a:endParaRPr>
          </a:p>
          <a:p>
            <a:endParaRPr lang="pl-PL" sz="1800" dirty="0">
              <a:solidFill>
                <a:srgbClr val="B41C4F"/>
              </a:solidFill>
            </a:endParaRPr>
          </a:p>
        </p:txBody>
      </p:sp>
      <p:sp>
        <p:nvSpPr>
          <p:cNvPr id="18" name="Symbol zastępczy zawartości 2"/>
          <p:cNvSpPr>
            <a:spLocks noGrp="1"/>
          </p:cNvSpPr>
          <p:nvPr>
            <p:ph idx="13"/>
          </p:nvPr>
        </p:nvSpPr>
        <p:spPr>
          <a:xfrm>
            <a:off x="4355976" y="843558"/>
            <a:ext cx="1872208" cy="936104"/>
          </a:xfrm>
          <a:prstGeom prst="roundRect">
            <a:avLst>
              <a:gd name="adj" fmla="val 4575"/>
            </a:avLst>
          </a:prstGeom>
          <a:noFill/>
        </p:spPr>
        <p:txBody>
          <a:bodyPr tIns="46800"/>
          <a:lstStyle/>
          <a:p>
            <a:pPr>
              <a:spcBef>
                <a:spcPts val="200"/>
              </a:spcBef>
            </a:pPr>
            <a:r>
              <a:rPr lang="pl-PL" sz="1600" dirty="0">
                <a:solidFill>
                  <a:srgbClr val="B41C4F"/>
                </a:solidFill>
              </a:rPr>
              <a:t>tytoń</a:t>
            </a:r>
          </a:p>
          <a:p>
            <a:pPr>
              <a:spcBef>
                <a:spcPts val="200"/>
              </a:spcBef>
            </a:pPr>
            <a:r>
              <a:rPr lang="pl-PL" sz="1600" dirty="0">
                <a:solidFill>
                  <a:srgbClr val="B41C4F"/>
                </a:solidFill>
              </a:rPr>
              <a:t>drzewa i krzewy owocowe</a:t>
            </a:r>
          </a:p>
          <a:p>
            <a:pPr>
              <a:spcBef>
                <a:spcPts val="200"/>
              </a:spcBef>
            </a:pPr>
            <a:r>
              <a:rPr lang="pl-PL" sz="1600" dirty="0">
                <a:solidFill>
                  <a:srgbClr val="B41C4F"/>
                </a:solidFill>
              </a:rPr>
              <a:t>rośliny strączkowe</a:t>
            </a:r>
          </a:p>
          <a:p>
            <a:pPr>
              <a:spcBef>
                <a:spcPts val="200"/>
              </a:spcBef>
            </a:pPr>
            <a:r>
              <a:rPr lang="pl-PL" sz="1600" dirty="0">
                <a:solidFill>
                  <a:srgbClr val="B41C4F"/>
                </a:solidFill>
              </a:rPr>
              <a:t>truskawki </a:t>
            </a:r>
          </a:p>
          <a:p>
            <a:pPr>
              <a:spcBef>
                <a:spcPts val="200"/>
              </a:spcBef>
            </a:pPr>
            <a:endParaRPr lang="pl-PL" sz="1600" dirty="0">
              <a:solidFill>
                <a:srgbClr val="B41C4F"/>
              </a:solidFill>
            </a:endParaRPr>
          </a:p>
          <a:p>
            <a:endParaRPr lang="pl-PL" sz="1600" dirty="0">
              <a:solidFill>
                <a:srgbClr val="B41C4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l-PL" sz="1600" dirty="0">
              <a:solidFill>
                <a:srgbClr val="B41C4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Symbol zastępczy zawartości 3"/>
          <p:cNvSpPr>
            <a:spLocks noGrp="1"/>
          </p:cNvSpPr>
          <p:nvPr>
            <p:ph idx="14"/>
          </p:nvPr>
        </p:nvSpPr>
        <p:spPr>
          <a:xfrm>
            <a:off x="6084168" y="3121086"/>
            <a:ext cx="2592288" cy="953489"/>
          </a:xfrm>
          <a:prstGeom prst="roundRect">
            <a:avLst>
              <a:gd name="adj" fmla="val 3454"/>
            </a:avLst>
          </a:prstGeom>
          <a:noFill/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dirty="0">
                <a:solidFill>
                  <a:sysClr val="windowText" lastClr="000000"/>
                </a:solidFill>
              </a:rPr>
              <a:t>46 180 zł — dla ziemniaków,</a:t>
            </a:r>
          </a:p>
          <a:p>
            <a:pPr>
              <a:spcBef>
                <a:spcPts val="600"/>
              </a:spcBef>
            </a:pPr>
            <a:r>
              <a:rPr lang="pl-PL" dirty="0">
                <a:solidFill>
                  <a:sysClr val="windowText" lastClr="000000"/>
                </a:solidFill>
              </a:rPr>
              <a:t>9 040 zł — dla buraków cukrowych,</a:t>
            </a:r>
          </a:p>
          <a:p>
            <a:pPr>
              <a:spcBef>
                <a:spcPts val="600"/>
              </a:spcBef>
            </a:pPr>
            <a:r>
              <a:rPr lang="pl-PL" dirty="0">
                <a:solidFill>
                  <a:sysClr val="windowText" lastClr="000000"/>
                </a:solidFill>
              </a:rPr>
              <a:t>9 580 zł — dla roślin strączkowych.</a:t>
            </a:r>
          </a:p>
        </p:txBody>
      </p:sp>
      <p:sp>
        <p:nvSpPr>
          <p:cNvPr id="21" name="Symbol zastępczy zawartości 3"/>
          <p:cNvSpPr>
            <a:spLocks noGrp="1"/>
          </p:cNvSpPr>
          <p:nvPr>
            <p:ph idx="14"/>
          </p:nvPr>
        </p:nvSpPr>
        <p:spPr>
          <a:xfrm>
            <a:off x="2843808" y="3121086"/>
            <a:ext cx="3312368" cy="1119873"/>
          </a:xfrm>
          <a:prstGeom prst="roundRect">
            <a:avLst>
              <a:gd name="adj" fmla="val 3454"/>
            </a:avLst>
          </a:prstGeom>
          <a:noFill/>
        </p:spPr>
        <p:txBody>
          <a:bodyPr/>
          <a:lstStyle/>
          <a:p>
            <a:pPr>
              <a:spcBef>
                <a:spcPts val="600"/>
              </a:spcBef>
            </a:pPr>
            <a:r>
              <a:rPr lang="pl-PL" dirty="0">
                <a:solidFill>
                  <a:sysClr val="windowText" lastClr="000000"/>
                </a:solidFill>
              </a:rPr>
              <a:t>31 580 zł — dla tytoniu,</a:t>
            </a:r>
          </a:p>
          <a:p>
            <a:pPr>
              <a:spcBef>
                <a:spcPts val="600"/>
              </a:spcBef>
            </a:pPr>
            <a:r>
              <a:rPr lang="pl-PL" dirty="0">
                <a:solidFill>
                  <a:sysClr val="windowText" lastClr="000000"/>
                </a:solidFill>
              </a:rPr>
              <a:t>105 190 zł — dla warzyw gruntowych,</a:t>
            </a:r>
          </a:p>
          <a:p>
            <a:pPr>
              <a:spcBef>
                <a:spcPts val="600"/>
              </a:spcBef>
            </a:pPr>
            <a:r>
              <a:rPr lang="pl-PL" dirty="0">
                <a:solidFill>
                  <a:sysClr val="windowText" lastClr="000000"/>
                </a:solidFill>
              </a:rPr>
              <a:t>132 200 zł — dla drzew i krzewów owocowych,</a:t>
            </a:r>
          </a:p>
          <a:p>
            <a:pPr>
              <a:spcBef>
                <a:spcPts val="600"/>
              </a:spcBef>
            </a:pPr>
            <a:r>
              <a:rPr lang="pl-PL" dirty="0">
                <a:solidFill>
                  <a:sysClr val="windowText" lastClr="000000"/>
                </a:solidFill>
              </a:rPr>
              <a:t>50 710 zł — dla truskawek,</a:t>
            </a:r>
          </a:p>
        </p:txBody>
      </p:sp>
    </p:spTree>
    <p:extLst>
      <p:ext uri="{BB962C8B-B14F-4D97-AF65-F5344CB8AC3E}">
        <p14:creationId xmlns:p14="http://schemas.microsoft.com/office/powerpoint/2010/main" val="2181442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9"/>
          <p:cNvSpPr>
            <a:spLocks noGrp="1"/>
          </p:cNvSpPr>
          <p:nvPr>
            <p:ph idx="13"/>
          </p:nvPr>
        </p:nvSpPr>
        <p:spPr>
          <a:xfrm>
            <a:off x="1475656" y="1419623"/>
            <a:ext cx="7273057" cy="504055"/>
          </a:xfrm>
          <a:prstGeom prst="roundRect">
            <a:avLst>
              <a:gd name="adj" fmla="val 9442"/>
            </a:avLst>
          </a:prstGeom>
        </p:spPr>
        <p:txBody>
          <a:bodyPr rIns="36000" anchor="ctr"/>
          <a:lstStyle/>
          <a:p>
            <a:pPr marL="90488" indent="0">
              <a:buNone/>
            </a:pPr>
            <a:r>
              <a:rPr lang="en-GB" altLang="pl-PL" dirty="0" err="1">
                <a:ea typeface="Arial Unicode MS"/>
                <a:cs typeface="Arial Unicode MS"/>
              </a:rPr>
              <a:t>wymarznięcie</a:t>
            </a:r>
            <a:r>
              <a:rPr lang="en-GB" altLang="pl-PL" dirty="0">
                <a:ea typeface="Arial Unicode MS"/>
                <a:cs typeface="Arial Unicode MS"/>
              </a:rPr>
              <a:t>, </a:t>
            </a:r>
            <a:r>
              <a:rPr lang="en-GB" altLang="pl-PL" dirty="0" err="1">
                <a:ea typeface="Arial Unicode MS"/>
                <a:cs typeface="Arial Unicode MS"/>
              </a:rPr>
              <a:t>wymoknięcie</a:t>
            </a:r>
            <a:r>
              <a:rPr lang="en-GB" altLang="pl-PL" dirty="0">
                <a:ea typeface="Arial Unicode MS"/>
                <a:cs typeface="Arial Unicode MS"/>
              </a:rPr>
              <a:t>, </a:t>
            </a:r>
            <a:r>
              <a:rPr lang="en-GB" altLang="pl-PL" dirty="0" err="1">
                <a:ea typeface="Arial Unicode MS"/>
                <a:cs typeface="Arial Unicode MS"/>
              </a:rPr>
              <a:t>wyprzenie</a:t>
            </a:r>
            <a:r>
              <a:rPr lang="en-GB" altLang="pl-PL" dirty="0">
                <a:ea typeface="Arial Unicode MS"/>
                <a:cs typeface="Arial Unicode MS"/>
              </a:rPr>
              <a:t>, </a:t>
            </a:r>
            <a:r>
              <a:rPr lang="en-GB" altLang="pl-PL" dirty="0" err="1">
                <a:ea typeface="Arial Unicode MS"/>
                <a:cs typeface="Arial Unicode MS"/>
              </a:rPr>
              <a:t>wysmalenie</a:t>
            </a:r>
            <a:r>
              <a:rPr lang="en-GB" altLang="pl-PL" dirty="0">
                <a:ea typeface="Arial Unicode MS"/>
                <a:cs typeface="Arial Unicode MS"/>
              </a:rPr>
              <a:t> </a:t>
            </a:r>
            <a:r>
              <a:rPr lang="en-GB" altLang="pl-PL" dirty="0" err="1">
                <a:ea typeface="Arial Unicode MS"/>
                <a:cs typeface="Arial Unicode MS"/>
              </a:rPr>
              <a:t>lub</a:t>
            </a:r>
            <a:r>
              <a:rPr lang="en-GB" altLang="pl-PL" dirty="0">
                <a:ea typeface="Arial Unicode MS"/>
                <a:cs typeface="Arial Unicode MS"/>
              </a:rPr>
              <a:t> </a:t>
            </a:r>
            <a:r>
              <a:rPr lang="en-GB" altLang="pl-PL" dirty="0" err="1">
                <a:ea typeface="Arial Unicode MS"/>
                <a:cs typeface="Arial Unicode MS"/>
              </a:rPr>
              <a:t>wysadzenie</a:t>
            </a:r>
            <a:r>
              <a:rPr lang="en-GB" altLang="pl-PL" dirty="0">
                <a:ea typeface="Arial Unicode MS"/>
                <a:cs typeface="Arial Unicode MS"/>
              </a:rPr>
              <a:t> </a:t>
            </a:r>
            <a:r>
              <a:rPr lang="en-GB" altLang="pl-PL" dirty="0" err="1">
                <a:ea typeface="Arial Unicode MS"/>
                <a:cs typeface="Arial Unicode MS"/>
              </a:rPr>
              <a:t>roślin</a:t>
            </a:r>
            <a:r>
              <a:rPr lang="en-GB" altLang="pl-PL" dirty="0">
                <a:ea typeface="Arial Unicode MS"/>
                <a:cs typeface="Arial Unicode MS"/>
              </a:rPr>
              <a:t>, w </a:t>
            </a:r>
            <a:r>
              <a:rPr lang="en-GB" altLang="pl-PL" dirty="0" err="1">
                <a:ea typeface="Arial Unicode MS"/>
                <a:cs typeface="Arial Unicode MS"/>
              </a:rPr>
              <a:t>okresie</a:t>
            </a:r>
            <a:r>
              <a:rPr lang="en-GB" altLang="pl-PL" dirty="0">
                <a:ea typeface="Arial Unicode MS"/>
                <a:cs typeface="Arial Unicode MS"/>
              </a:rPr>
              <a:t> </a:t>
            </a:r>
            <a:r>
              <a:rPr lang="en-GB" altLang="pl-PL" b="1" dirty="0">
                <a:solidFill>
                  <a:srgbClr val="B41C4F"/>
                </a:solidFill>
                <a:ea typeface="Arial Unicode MS"/>
                <a:cs typeface="Arial Unicode MS"/>
              </a:rPr>
              <a:t>od 1 </a:t>
            </a:r>
            <a:r>
              <a:rPr lang="en-GB" altLang="pl-PL" b="1" dirty="0" err="1">
                <a:solidFill>
                  <a:srgbClr val="B41C4F"/>
                </a:solidFill>
                <a:ea typeface="Arial Unicode MS"/>
                <a:cs typeface="Arial Unicode MS"/>
              </a:rPr>
              <a:t>grudnia</a:t>
            </a:r>
            <a:r>
              <a:rPr lang="en-GB" altLang="pl-PL" b="1" dirty="0">
                <a:solidFill>
                  <a:srgbClr val="B41C4F"/>
                </a:solidFill>
                <a:ea typeface="Arial Unicode MS"/>
                <a:cs typeface="Arial Unicode MS"/>
              </a:rPr>
              <a:t> do 30 </a:t>
            </a:r>
            <a:r>
              <a:rPr lang="en-GB" altLang="pl-PL" b="1" dirty="0" err="1">
                <a:solidFill>
                  <a:srgbClr val="B41C4F"/>
                </a:solidFill>
                <a:ea typeface="Arial Unicode MS"/>
                <a:cs typeface="Arial Unicode MS"/>
              </a:rPr>
              <a:t>kwietnia</a:t>
            </a:r>
            <a:r>
              <a:rPr lang="en-GB" altLang="pl-PL" dirty="0">
                <a:ea typeface="Arial Unicode MS"/>
                <a:cs typeface="Arial Unicode MS"/>
              </a:rPr>
              <a:t>, </a:t>
            </a:r>
            <a:r>
              <a:rPr lang="en-GB" altLang="pl-PL" dirty="0" err="1">
                <a:ea typeface="Arial Unicode MS"/>
                <a:cs typeface="Arial Unicode MS"/>
              </a:rPr>
              <a:t>polegające</a:t>
            </a:r>
            <a:r>
              <a:rPr lang="en-GB" altLang="pl-PL" dirty="0">
                <a:ea typeface="Arial Unicode MS"/>
                <a:cs typeface="Arial Unicode MS"/>
              </a:rPr>
              <a:t> </a:t>
            </a:r>
            <a:r>
              <a:rPr lang="en-GB" altLang="pl-PL" dirty="0" err="1">
                <a:ea typeface="Arial Unicode MS"/>
                <a:cs typeface="Arial Unicode MS"/>
              </a:rPr>
              <a:t>na</a:t>
            </a:r>
            <a:r>
              <a:rPr lang="en-GB" altLang="pl-PL" dirty="0">
                <a:ea typeface="Arial Unicode MS"/>
                <a:cs typeface="Arial Unicode MS"/>
              </a:rPr>
              <a:t> </a:t>
            </a:r>
            <a:r>
              <a:rPr lang="en-GB" altLang="pl-PL" dirty="0" err="1">
                <a:ea typeface="Arial Unicode MS"/>
                <a:cs typeface="Arial Unicode MS"/>
              </a:rPr>
              <a:t>całkowitym</a:t>
            </a:r>
            <a:r>
              <a:rPr lang="en-GB" altLang="pl-PL" dirty="0">
                <a:ea typeface="Arial Unicode MS"/>
                <a:cs typeface="Arial Unicode MS"/>
              </a:rPr>
              <a:t> </a:t>
            </a:r>
            <a:r>
              <a:rPr lang="en-GB" altLang="pl-PL" dirty="0" err="1">
                <a:ea typeface="Arial Unicode MS"/>
                <a:cs typeface="Arial Unicode MS"/>
              </a:rPr>
              <a:t>lub</a:t>
            </a:r>
            <a:r>
              <a:rPr lang="en-GB" altLang="pl-PL" dirty="0">
                <a:ea typeface="Arial Unicode MS"/>
                <a:cs typeface="Arial Unicode MS"/>
              </a:rPr>
              <a:t> </a:t>
            </a:r>
            <a:r>
              <a:rPr lang="en-GB" altLang="pl-PL" dirty="0" err="1">
                <a:ea typeface="Arial Unicode MS"/>
                <a:cs typeface="Arial Unicode MS"/>
              </a:rPr>
              <a:t>częściowym</a:t>
            </a:r>
            <a:r>
              <a:rPr lang="en-GB" altLang="pl-PL" dirty="0">
                <a:ea typeface="Arial Unicode MS"/>
                <a:cs typeface="Arial Unicode MS"/>
              </a:rPr>
              <a:t> </a:t>
            </a:r>
            <a:r>
              <a:rPr lang="en-GB" altLang="pl-PL" dirty="0" err="1">
                <a:ea typeface="Arial Unicode MS"/>
                <a:cs typeface="Arial Unicode MS"/>
              </a:rPr>
              <a:t>zniszczeniu</a:t>
            </a:r>
            <a:r>
              <a:rPr lang="en-GB" altLang="pl-PL" dirty="0">
                <a:ea typeface="Arial Unicode MS"/>
                <a:cs typeface="Arial Unicode MS"/>
              </a:rPr>
              <a:t> </a:t>
            </a:r>
            <a:r>
              <a:rPr lang="en-GB" altLang="pl-PL" dirty="0" err="1">
                <a:ea typeface="Arial Unicode MS"/>
                <a:cs typeface="Arial Unicode MS"/>
              </a:rPr>
              <a:t>roślin</a:t>
            </a:r>
            <a:r>
              <a:rPr lang="en-GB" altLang="pl-PL" dirty="0">
                <a:ea typeface="Arial Unicode MS"/>
                <a:cs typeface="Arial Unicode MS"/>
              </a:rPr>
              <a:t> </a:t>
            </a:r>
            <a:r>
              <a:rPr lang="en-GB" altLang="pl-PL" dirty="0" err="1">
                <a:ea typeface="Arial Unicode MS"/>
                <a:cs typeface="Arial Unicode MS"/>
              </a:rPr>
              <a:t>lub</a:t>
            </a:r>
            <a:r>
              <a:rPr lang="en-GB" altLang="pl-PL" dirty="0">
                <a:ea typeface="Arial Unicode MS"/>
                <a:cs typeface="Arial Unicode MS"/>
              </a:rPr>
              <a:t> </a:t>
            </a:r>
            <a:r>
              <a:rPr lang="en-GB" altLang="pl-PL" dirty="0" err="1">
                <a:ea typeface="Arial Unicode MS"/>
                <a:cs typeface="Arial Unicode MS"/>
              </a:rPr>
              <a:t>całkowitej</a:t>
            </a:r>
            <a:r>
              <a:rPr lang="en-GB" altLang="pl-PL" dirty="0">
                <a:ea typeface="Arial Unicode MS"/>
                <a:cs typeface="Arial Unicode MS"/>
              </a:rPr>
              <a:t> </a:t>
            </a:r>
            <a:r>
              <a:rPr lang="en-GB" altLang="pl-PL" dirty="0" err="1">
                <a:ea typeface="Arial Unicode MS"/>
                <a:cs typeface="Arial Unicode MS"/>
              </a:rPr>
              <a:t>utracie</a:t>
            </a:r>
            <a:r>
              <a:rPr lang="en-GB" altLang="pl-PL" dirty="0">
                <a:ea typeface="Arial Unicode MS"/>
                <a:cs typeface="Arial Unicode MS"/>
              </a:rPr>
              <a:t> </a:t>
            </a:r>
            <a:r>
              <a:rPr lang="en-GB" altLang="pl-PL" dirty="0" err="1">
                <a:ea typeface="Arial Unicode MS"/>
                <a:cs typeface="Arial Unicode MS"/>
              </a:rPr>
              <a:t>plonu</a:t>
            </a:r>
            <a:r>
              <a:rPr lang="en-GB" altLang="pl-PL" dirty="0">
                <a:ea typeface="Arial Unicode MS"/>
                <a:cs typeface="Arial Unicode MS"/>
              </a:rPr>
              <a:t> </a:t>
            </a:r>
            <a:r>
              <a:rPr lang="en-GB" altLang="pl-PL" dirty="0" err="1">
                <a:ea typeface="Arial Unicode MS"/>
                <a:cs typeface="Arial Unicode MS"/>
              </a:rPr>
              <a:t>lub</a:t>
            </a:r>
            <a:r>
              <a:rPr lang="en-GB" altLang="pl-PL" dirty="0">
                <a:ea typeface="Arial Unicode MS"/>
                <a:cs typeface="Arial Unicode MS"/>
              </a:rPr>
              <a:t> </a:t>
            </a:r>
            <a:r>
              <a:rPr lang="en-GB" altLang="pl-PL" dirty="0" err="1">
                <a:ea typeface="Arial Unicode MS"/>
                <a:cs typeface="Arial Unicode MS"/>
              </a:rPr>
              <a:t>jego</a:t>
            </a:r>
            <a:r>
              <a:rPr lang="en-GB" altLang="pl-PL" dirty="0">
                <a:ea typeface="Arial Unicode MS"/>
                <a:cs typeface="Arial Unicode MS"/>
              </a:rPr>
              <a:t> </a:t>
            </a:r>
            <a:r>
              <a:rPr lang="en-GB" altLang="pl-PL" dirty="0" err="1">
                <a:ea typeface="Arial Unicode MS"/>
                <a:cs typeface="Arial Unicode MS"/>
              </a:rPr>
              <a:t>części</a:t>
            </a:r>
            <a:endParaRPr lang="pl-PL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7F1F-167A-4A9C-A046-3C347B49A1AC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67544" y="257969"/>
            <a:ext cx="7848872" cy="585589"/>
          </a:xfrm>
        </p:spPr>
        <p:txBody>
          <a:bodyPr/>
          <a:lstStyle/>
          <a:p>
            <a:pPr eaLnBrk="0" hangingPunct="0"/>
            <a:r>
              <a:rPr lang="pl-PL" sz="3200" dirty="0"/>
              <a:t>Od czego mogą zostać ubezpieczone uprawy?</a:t>
            </a:r>
            <a:endParaRPr lang="de-DE" alt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3"/>
          </p:nvPr>
        </p:nvSpPr>
        <p:spPr>
          <a:xfrm>
            <a:off x="395536" y="1419622"/>
            <a:ext cx="1152128" cy="504055"/>
          </a:xfrm>
          <a:prstGeom prst="roundRect">
            <a:avLst>
              <a:gd name="adj" fmla="val 10528"/>
            </a:avLst>
          </a:prstGeom>
          <a:solidFill>
            <a:srgbClr val="B41C4F"/>
          </a:solidFill>
        </p:spPr>
        <p:txBody>
          <a:bodyPr tIns="46800" rIns="36000" anchor="ctr"/>
          <a:lstStyle/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Przezimowanie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5" name="Symbol zastępczy zawartości 2"/>
          <p:cNvSpPr>
            <a:spLocks noGrp="1"/>
          </p:cNvSpPr>
          <p:nvPr>
            <p:ph idx="13"/>
          </p:nvPr>
        </p:nvSpPr>
        <p:spPr>
          <a:xfrm>
            <a:off x="6515944" y="843558"/>
            <a:ext cx="2520552" cy="288032"/>
          </a:xfrm>
          <a:prstGeom prst="roundRect">
            <a:avLst>
              <a:gd name="adj" fmla="val 4575"/>
            </a:avLst>
          </a:prstGeom>
          <a:noFill/>
        </p:spPr>
        <p:txBody>
          <a:bodyPr tIns="46800"/>
          <a:lstStyle/>
          <a:p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Symbol zastępczy zawartości 9"/>
          <p:cNvSpPr>
            <a:spLocks noGrp="1"/>
          </p:cNvSpPr>
          <p:nvPr>
            <p:ph idx="13"/>
          </p:nvPr>
        </p:nvSpPr>
        <p:spPr>
          <a:xfrm>
            <a:off x="1475656" y="2014936"/>
            <a:ext cx="7273057" cy="504055"/>
          </a:xfrm>
          <a:prstGeom prst="roundRect">
            <a:avLst>
              <a:gd name="adj" fmla="val 9442"/>
            </a:avLst>
          </a:prstGeom>
        </p:spPr>
        <p:txBody>
          <a:bodyPr anchor="ctr"/>
          <a:lstStyle/>
          <a:p>
            <a:pPr indent="1588">
              <a:spcBef>
                <a:spcPct val="0"/>
              </a:spcBef>
              <a:buClrTx/>
              <a:buNone/>
            </a:pPr>
            <a:r>
              <a:rPr lang="pl-PL" altLang="pl-PL" dirty="0">
                <a:ea typeface="Arial Unicode MS"/>
                <a:cs typeface="Arial Unicode MS"/>
              </a:rPr>
              <a:t>spadek temperatury poniżej 0°C, w okresie </a:t>
            </a:r>
            <a:r>
              <a:rPr lang="pl-PL" altLang="pl-PL" b="1" dirty="0">
                <a:solidFill>
                  <a:srgbClr val="B41C4F"/>
                </a:solidFill>
                <a:ea typeface="Arial Unicode MS"/>
                <a:cs typeface="Arial Unicode MS"/>
              </a:rPr>
              <a:t>od 15 kwietnia do 30 czerwca</a:t>
            </a:r>
            <a:r>
              <a:rPr lang="pl-PL" altLang="pl-PL" dirty="0">
                <a:ea typeface="Arial Unicode MS"/>
                <a:cs typeface="Arial Unicode MS"/>
              </a:rPr>
              <a:t>, polegające na całkowitym lub częściowym zniszczeniu roślin lub całkowitej utracie plonu lub jego części</a:t>
            </a:r>
            <a:endParaRPr lang="pl-PL" dirty="0"/>
          </a:p>
        </p:txBody>
      </p:sp>
      <p:sp>
        <p:nvSpPr>
          <p:cNvPr id="36" name="Symbol zastępczy zawartości 2"/>
          <p:cNvSpPr>
            <a:spLocks noGrp="1"/>
          </p:cNvSpPr>
          <p:nvPr>
            <p:ph idx="13"/>
          </p:nvPr>
        </p:nvSpPr>
        <p:spPr>
          <a:xfrm>
            <a:off x="395536" y="2014935"/>
            <a:ext cx="1152128" cy="504055"/>
          </a:xfrm>
          <a:prstGeom prst="roundRect">
            <a:avLst>
              <a:gd name="adj" fmla="val 10528"/>
            </a:avLst>
          </a:prstGeom>
          <a:solidFill>
            <a:srgbClr val="B41C4F"/>
          </a:solidFill>
        </p:spPr>
        <p:txBody>
          <a:bodyPr tIns="46800" rIns="36000" anchor="ctr"/>
          <a:lstStyle/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Przymrozki wiosenne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9" name="Symbol zastępczy zawartości 9"/>
          <p:cNvSpPr>
            <a:spLocks noGrp="1"/>
          </p:cNvSpPr>
          <p:nvPr>
            <p:ph idx="13"/>
          </p:nvPr>
        </p:nvSpPr>
        <p:spPr>
          <a:xfrm>
            <a:off x="1475656" y="2643758"/>
            <a:ext cx="7273057" cy="504055"/>
          </a:xfrm>
          <a:prstGeom prst="roundRect">
            <a:avLst>
              <a:gd name="adj" fmla="val 9442"/>
            </a:avLst>
          </a:prstGeom>
        </p:spPr>
        <p:txBody>
          <a:bodyPr anchor="ctr"/>
          <a:lstStyle/>
          <a:p>
            <a:pPr indent="1588">
              <a:spcBef>
                <a:spcPct val="50000"/>
              </a:spcBef>
              <a:buClrTx/>
              <a:buNone/>
            </a:pPr>
            <a:r>
              <a:rPr lang="en-GB" altLang="pl-PL" dirty="0" err="1">
                <a:ea typeface="Arial Unicode MS"/>
                <a:cs typeface="Arial Unicode MS"/>
              </a:rPr>
              <a:t>opad</a:t>
            </a:r>
            <a:r>
              <a:rPr lang="en-GB" altLang="pl-PL" dirty="0">
                <a:ea typeface="Arial Unicode MS"/>
                <a:cs typeface="Arial Unicode MS"/>
              </a:rPr>
              <a:t> </a:t>
            </a:r>
            <a:r>
              <a:rPr lang="en-GB" altLang="pl-PL" dirty="0" err="1">
                <a:ea typeface="Arial Unicode MS"/>
                <a:cs typeface="Arial Unicode MS"/>
              </a:rPr>
              <a:t>atmosferyczn</a:t>
            </a:r>
            <a:r>
              <a:rPr lang="pl-PL" altLang="pl-PL" dirty="0"/>
              <a:t>y</a:t>
            </a:r>
            <a:r>
              <a:rPr lang="en-GB" altLang="pl-PL" dirty="0">
                <a:ea typeface="Arial Unicode MS"/>
                <a:cs typeface="Arial Unicode MS"/>
              </a:rPr>
              <a:t> </a:t>
            </a:r>
            <a:r>
              <a:rPr lang="en-GB" altLang="pl-PL" dirty="0" err="1">
                <a:ea typeface="Arial Unicode MS"/>
                <a:cs typeface="Arial Unicode MS"/>
              </a:rPr>
              <a:t>składając</a:t>
            </a:r>
            <a:r>
              <a:rPr lang="pl-PL" altLang="pl-PL" dirty="0"/>
              <a:t>y</a:t>
            </a:r>
            <a:r>
              <a:rPr lang="en-GB" altLang="pl-PL" dirty="0">
                <a:ea typeface="Arial Unicode MS"/>
                <a:cs typeface="Arial Unicode MS"/>
              </a:rPr>
              <a:t> </a:t>
            </a:r>
            <a:r>
              <a:rPr lang="en-GB" altLang="pl-PL" dirty="0" err="1">
                <a:ea typeface="Arial Unicode MS"/>
                <a:cs typeface="Arial Unicode MS"/>
              </a:rPr>
              <a:t>się</a:t>
            </a:r>
            <a:r>
              <a:rPr lang="en-GB" altLang="pl-PL" dirty="0">
                <a:ea typeface="Arial Unicode MS"/>
                <a:cs typeface="Arial Unicode MS"/>
              </a:rPr>
              <a:t> z </a:t>
            </a:r>
            <a:r>
              <a:rPr lang="en-GB" altLang="pl-PL" dirty="0" err="1">
                <a:ea typeface="Arial Unicode MS"/>
                <a:cs typeface="Arial Unicode MS"/>
              </a:rPr>
              <a:t>bryłek</a:t>
            </a:r>
            <a:r>
              <a:rPr lang="en-GB" altLang="pl-PL" dirty="0">
                <a:ea typeface="Arial Unicode MS"/>
                <a:cs typeface="Arial Unicode MS"/>
              </a:rPr>
              <a:t> </a:t>
            </a:r>
            <a:r>
              <a:rPr lang="en-GB" altLang="pl-PL" dirty="0" err="1">
                <a:ea typeface="Arial Unicode MS"/>
                <a:cs typeface="Arial Unicode MS"/>
              </a:rPr>
              <a:t>lodu</a:t>
            </a:r>
            <a:r>
              <a:rPr lang="pl-PL" altLang="pl-PL" dirty="0">
                <a:ea typeface="Arial Unicode MS"/>
                <a:cs typeface="Arial Unicode MS"/>
              </a:rPr>
              <a:t>; ochrona od 15-tego dnia po dacie zgłoszenia zbiorów do ubezpieczenia</a:t>
            </a:r>
            <a:endParaRPr lang="pl-PL" dirty="0"/>
          </a:p>
        </p:txBody>
      </p:sp>
      <p:sp>
        <p:nvSpPr>
          <p:cNvPr id="40" name="Symbol zastępczy zawartości 2"/>
          <p:cNvSpPr>
            <a:spLocks noGrp="1"/>
          </p:cNvSpPr>
          <p:nvPr>
            <p:ph idx="13"/>
          </p:nvPr>
        </p:nvSpPr>
        <p:spPr>
          <a:xfrm>
            <a:off x="395536" y="2643757"/>
            <a:ext cx="1152128" cy="504055"/>
          </a:xfrm>
          <a:prstGeom prst="roundRect">
            <a:avLst>
              <a:gd name="adj" fmla="val 10528"/>
            </a:avLst>
          </a:prstGeom>
          <a:solidFill>
            <a:srgbClr val="B41C4F"/>
          </a:solidFill>
        </p:spPr>
        <p:txBody>
          <a:bodyPr tIns="46800" rIns="36000" anchor="ctr"/>
          <a:lstStyle/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Grad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41" name="Symbol zastępczy zawartości 9"/>
          <p:cNvSpPr>
            <a:spLocks noGrp="1"/>
          </p:cNvSpPr>
          <p:nvPr>
            <p:ph idx="13"/>
          </p:nvPr>
        </p:nvSpPr>
        <p:spPr>
          <a:xfrm>
            <a:off x="1475656" y="3291830"/>
            <a:ext cx="7273057" cy="504055"/>
          </a:xfrm>
          <a:prstGeom prst="roundRect">
            <a:avLst>
              <a:gd name="adj" fmla="val 9442"/>
            </a:avLst>
          </a:prstGeom>
        </p:spPr>
        <p:txBody>
          <a:bodyPr anchor="ctr"/>
          <a:lstStyle/>
          <a:p>
            <a:pPr indent="1588">
              <a:spcBef>
                <a:spcPct val="0"/>
              </a:spcBef>
              <a:buClrTx/>
              <a:buNone/>
            </a:pPr>
            <a:r>
              <a:rPr lang="pl-PL" altLang="pl-PL" dirty="0"/>
              <a:t>wystąpienie w dowolnym sześciodekadowym okresie </a:t>
            </a:r>
            <a:r>
              <a:rPr lang="pl-PL" altLang="pl-PL" b="1" dirty="0">
                <a:solidFill>
                  <a:srgbClr val="B41C4F"/>
                </a:solidFill>
                <a:ea typeface="Arial Unicode MS"/>
                <a:cs typeface="Arial Unicode MS"/>
              </a:rPr>
              <a:t>miedzy 23 marca a 30 września </a:t>
            </a:r>
            <a:r>
              <a:rPr lang="pl-PL" altLang="pl-PL" dirty="0"/>
              <a:t>spadku klimatycznego bilansu wodnego poniżej wartości określonej dla poszczególnych gatunków roślin uprawnych i gleb</a:t>
            </a:r>
            <a:endParaRPr lang="pl-PL" altLang="pl-PL" dirty="0">
              <a:ea typeface="Arial Unicode MS"/>
              <a:cs typeface="Arial Unicode MS"/>
            </a:endParaRPr>
          </a:p>
        </p:txBody>
      </p:sp>
      <p:sp>
        <p:nvSpPr>
          <p:cNvPr id="42" name="Symbol zastępczy zawartości 2"/>
          <p:cNvSpPr>
            <a:spLocks noGrp="1"/>
          </p:cNvSpPr>
          <p:nvPr>
            <p:ph idx="13"/>
          </p:nvPr>
        </p:nvSpPr>
        <p:spPr>
          <a:xfrm>
            <a:off x="395536" y="3291829"/>
            <a:ext cx="1152128" cy="504055"/>
          </a:xfrm>
          <a:prstGeom prst="roundRect">
            <a:avLst>
              <a:gd name="adj" fmla="val 10528"/>
            </a:avLst>
          </a:prstGeom>
          <a:solidFill>
            <a:srgbClr val="B41C4F"/>
          </a:solidFill>
        </p:spPr>
        <p:txBody>
          <a:bodyPr tIns="46800" rIns="36000" anchor="ctr"/>
          <a:lstStyle/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Susza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43" name="Symbol zastępczy zawartości 9"/>
          <p:cNvSpPr>
            <a:spLocks noGrp="1"/>
          </p:cNvSpPr>
          <p:nvPr>
            <p:ph idx="13"/>
          </p:nvPr>
        </p:nvSpPr>
        <p:spPr>
          <a:xfrm>
            <a:off x="1475656" y="3939902"/>
            <a:ext cx="7273057" cy="504055"/>
          </a:xfrm>
          <a:prstGeom prst="roundRect">
            <a:avLst>
              <a:gd name="adj" fmla="val 9442"/>
            </a:avLst>
          </a:prstGeom>
        </p:spPr>
        <p:txBody>
          <a:bodyPr anchor="ctr"/>
          <a:lstStyle/>
          <a:p>
            <a:pPr indent="1588">
              <a:spcBef>
                <a:spcPct val="0"/>
              </a:spcBef>
              <a:buClrTx/>
              <a:buNone/>
            </a:pPr>
            <a:r>
              <a:rPr lang="pl-PL" altLang="pl-PL" dirty="0">
                <a:ea typeface="Arial Unicode MS"/>
                <a:cs typeface="Arial Unicode MS"/>
              </a:rPr>
              <a:t>podniesienie poziomu wód płynących lub stojących, zalanie terenów wskutek deszczu nawalnego, spływ wód po zboczach lub stokach na terenach górskich i podgórskich</a:t>
            </a:r>
          </a:p>
        </p:txBody>
      </p:sp>
      <p:sp>
        <p:nvSpPr>
          <p:cNvPr id="44" name="Symbol zastępczy zawartości 2"/>
          <p:cNvSpPr>
            <a:spLocks noGrp="1"/>
          </p:cNvSpPr>
          <p:nvPr>
            <p:ph idx="13"/>
          </p:nvPr>
        </p:nvSpPr>
        <p:spPr>
          <a:xfrm>
            <a:off x="395536" y="3939901"/>
            <a:ext cx="1152128" cy="504055"/>
          </a:xfrm>
          <a:prstGeom prst="roundRect">
            <a:avLst>
              <a:gd name="adj" fmla="val 10528"/>
            </a:avLst>
          </a:prstGeom>
          <a:solidFill>
            <a:srgbClr val="B41C4F"/>
          </a:solidFill>
        </p:spPr>
        <p:txBody>
          <a:bodyPr tIns="46800" rIns="36000" anchor="ctr"/>
          <a:lstStyle/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Powódź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45" name="Symbol zastępczy zawartości 9"/>
          <p:cNvSpPr>
            <a:spLocks noGrp="1"/>
          </p:cNvSpPr>
          <p:nvPr>
            <p:ph idx="13"/>
          </p:nvPr>
        </p:nvSpPr>
        <p:spPr>
          <a:xfrm>
            <a:off x="1475657" y="4559846"/>
            <a:ext cx="6336432" cy="504055"/>
          </a:xfrm>
          <a:prstGeom prst="roundRect">
            <a:avLst>
              <a:gd name="adj" fmla="val 9442"/>
            </a:avLst>
          </a:prstGeom>
        </p:spPr>
        <p:txBody>
          <a:bodyPr anchor="ctr"/>
          <a:lstStyle/>
          <a:p>
            <a:pPr indent="1588">
              <a:spcBef>
                <a:spcPct val="50000"/>
              </a:spcBef>
              <a:buClrTx/>
              <a:buNone/>
            </a:pPr>
            <a:r>
              <a:rPr lang="en-GB" altLang="pl-PL" dirty="0" err="1">
                <a:ea typeface="Arial Unicode MS"/>
                <a:cs typeface="Arial Unicode MS"/>
              </a:rPr>
              <a:t>huragan</a:t>
            </a:r>
            <a:r>
              <a:rPr lang="en-GB" altLang="pl-PL" dirty="0">
                <a:ea typeface="Arial Unicode MS"/>
                <a:cs typeface="Arial Unicode MS"/>
              </a:rPr>
              <a:t>, </a:t>
            </a:r>
            <a:r>
              <a:rPr lang="en-GB" altLang="pl-PL" dirty="0" err="1">
                <a:ea typeface="Arial Unicode MS"/>
                <a:cs typeface="Arial Unicode MS"/>
              </a:rPr>
              <a:t>deszcz</a:t>
            </a:r>
            <a:r>
              <a:rPr lang="en-GB" altLang="pl-PL" dirty="0">
                <a:ea typeface="Arial Unicode MS"/>
                <a:cs typeface="Arial Unicode MS"/>
              </a:rPr>
              <a:t> </a:t>
            </a:r>
            <a:r>
              <a:rPr lang="en-GB" altLang="pl-PL" dirty="0" err="1">
                <a:ea typeface="Arial Unicode MS"/>
                <a:cs typeface="Arial Unicode MS"/>
              </a:rPr>
              <a:t>nawalny</a:t>
            </a:r>
            <a:r>
              <a:rPr lang="en-GB" altLang="pl-PL" dirty="0">
                <a:ea typeface="Arial Unicode MS"/>
                <a:cs typeface="Arial Unicode MS"/>
              </a:rPr>
              <a:t>, </a:t>
            </a:r>
            <a:r>
              <a:rPr lang="en-GB" altLang="pl-PL" dirty="0" err="1">
                <a:ea typeface="Arial Unicode MS"/>
                <a:cs typeface="Arial Unicode MS"/>
              </a:rPr>
              <a:t>piorun</a:t>
            </a:r>
            <a:r>
              <a:rPr lang="en-GB" altLang="pl-PL" dirty="0">
                <a:ea typeface="Arial Unicode MS"/>
                <a:cs typeface="Arial Unicode MS"/>
              </a:rPr>
              <a:t>, </a:t>
            </a:r>
            <a:r>
              <a:rPr lang="en-GB" altLang="pl-PL" dirty="0" err="1">
                <a:ea typeface="Arial Unicode MS"/>
                <a:cs typeface="Arial Unicode MS"/>
              </a:rPr>
              <a:t>lawiny</a:t>
            </a:r>
            <a:r>
              <a:rPr lang="en-GB" altLang="pl-PL" dirty="0">
                <a:ea typeface="Arial Unicode MS"/>
                <a:cs typeface="Arial Unicode MS"/>
              </a:rPr>
              <a:t>, </a:t>
            </a:r>
            <a:r>
              <a:rPr lang="en-GB" altLang="pl-PL" dirty="0" err="1">
                <a:ea typeface="Arial Unicode MS"/>
                <a:cs typeface="Arial Unicode MS"/>
              </a:rPr>
              <a:t>osunięcia</a:t>
            </a:r>
            <a:r>
              <a:rPr lang="en-GB" altLang="pl-PL" dirty="0">
                <a:ea typeface="Arial Unicode MS"/>
                <a:cs typeface="Arial Unicode MS"/>
              </a:rPr>
              <a:t> </a:t>
            </a:r>
            <a:r>
              <a:rPr lang="en-GB" altLang="pl-PL" dirty="0" err="1">
                <a:ea typeface="Arial Unicode MS"/>
                <a:cs typeface="Arial Unicode MS"/>
              </a:rPr>
              <a:t>ziemi</a:t>
            </a:r>
            <a:endParaRPr lang="en-GB" altLang="pl-PL" dirty="0">
              <a:ea typeface="Arial Unicode MS"/>
              <a:cs typeface="Arial Unicode MS"/>
            </a:endParaRPr>
          </a:p>
        </p:txBody>
      </p:sp>
      <p:sp>
        <p:nvSpPr>
          <p:cNvPr id="46" name="Symbol zastępczy zawartości 2"/>
          <p:cNvSpPr>
            <a:spLocks noGrp="1"/>
          </p:cNvSpPr>
          <p:nvPr>
            <p:ph idx="13"/>
          </p:nvPr>
        </p:nvSpPr>
        <p:spPr>
          <a:xfrm>
            <a:off x="395536" y="4559845"/>
            <a:ext cx="1152128" cy="504055"/>
          </a:xfrm>
          <a:prstGeom prst="roundRect">
            <a:avLst>
              <a:gd name="adj" fmla="val 10528"/>
            </a:avLst>
          </a:prstGeom>
          <a:solidFill>
            <a:srgbClr val="B41C4F"/>
          </a:solidFill>
        </p:spPr>
        <p:txBody>
          <a:bodyPr tIns="46800" rIns="36000" anchor="ctr"/>
          <a:lstStyle/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Powódź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7" name="Symbol zastępczy numeru slajdu 7">
            <a:extLst>
              <a:ext uri="{FF2B5EF4-FFF2-40B4-BE49-F238E27FC236}">
                <a16:creationId xmlns:a16="http://schemas.microsoft.com/office/drawing/2014/main" id="{8E5579D5-44EE-46E9-A758-A7946EA1A623}"/>
              </a:ext>
            </a:extLst>
          </p:cNvPr>
          <p:cNvSpPr txBox="1">
            <a:spLocks/>
          </p:cNvSpPr>
          <p:nvPr/>
        </p:nvSpPr>
        <p:spPr>
          <a:xfrm>
            <a:off x="7561312" y="4767263"/>
            <a:ext cx="12591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567F1F-167A-4A9C-A046-3C347B49A1AC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6299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7561312" y="4767263"/>
            <a:ext cx="1259160" cy="273844"/>
          </a:xfrm>
        </p:spPr>
        <p:txBody>
          <a:bodyPr/>
          <a:lstStyle/>
          <a:p>
            <a:fld id="{CF567F1F-167A-4A9C-A046-3C347B49A1AC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67544" y="257969"/>
            <a:ext cx="5544616" cy="657597"/>
          </a:xfrm>
        </p:spPr>
        <p:txBody>
          <a:bodyPr/>
          <a:lstStyle/>
          <a:p>
            <a:pPr eaLnBrk="0" hangingPunct="0"/>
            <a:r>
              <a:rPr lang="pl-PL" sz="3200" dirty="0"/>
              <a:t>Ograniczenia odpowiedzialności</a:t>
            </a:r>
            <a:endParaRPr lang="de-DE" altLang="pl-PL" sz="3200" dirty="0"/>
          </a:p>
        </p:txBody>
      </p:sp>
      <p:sp>
        <p:nvSpPr>
          <p:cNvPr id="15" name="Symbol zastępczy zawartości 2"/>
          <p:cNvSpPr>
            <a:spLocks noGrp="1"/>
          </p:cNvSpPr>
          <p:nvPr>
            <p:ph idx="13"/>
          </p:nvPr>
        </p:nvSpPr>
        <p:spPr>
          <a:xfrm>
            <a:off x="6515944" y="843558"/>
            <a:ext cx="2520552" cy="936104"/>
          </a:xfrm>
          <a:prstGeom prst="roundRect">
            <a:avLst>
              <a:gd name="adj" fmla="val 4575"/>
            </a:avLst>
          </a:prstGeom>
          <a:noFill/>
        </p:spPr>
        <p:txBody>
          <a:bodyPr tIns="46800"/>
          <a:lstStyle/>
          <a:p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ymbol zastępczy zawartości 9"/>
          <p:cNvSpPr>
            <a:spLocks noGrp="1"/>
          </p:cNvSpPr>
          <p:nvPr>
            <p:ph idx="14"/>
          </p:nvPr>
        </p:nvSpPr>
        <p:spPr>
          <a:xfrm>
            <a:off x="1187624" y="2139702"/>
            <a:ext cx="6912768" cy="1456990"/>
          </a:xfrm>
          <a:prstGeom prst="roundRect">
            <a:avLst>
              <a:gd name="adj" fmla="val 6830"/>
            </a:avLst>
          </a:prstGeom>
        </p:spPr>
        <p:txBody>
          <a:bodyPr/>
          <a:lstStyle/>
          <a:p>
            <a:r>
              <a:rPr lang="pl-PL" sz="1400" b="1" dirty="0">
                <a:solidFill>
                  <a:srgbClr val="B41C4F"/>
                </a:solidFill>
                <a:latin typeface="+mj-lt"/>
              </a:rPr>
              <a:t>Franszyza integralna </a:t>
            </a:r>
            <a:r>
              <a:rPr lang="pl-PL" sz="1400" dirty="0">
                <a:latin typeface="+mj-lt"/>
              </a:rPr>
              <a:t>− </a:t>
            </a:r>
            <a:r>
              <a:rPr lang="pl-PL" sz="1400" dirty="0">
                <a:solidFill>
                  <a:srgbClr val="FFFFFF"/>
                </a:solidFill>
                <a:latin typeface="+mj-lt"/>
              </a:rPr>
              <a:t>określona kwota szkody, poniżej której zakład ubezpieczeń nie wypłaca odszkodowania. W ubezpieczeniach rolnych pojawia się m.in. w ubezpieczeniu dotowanym upraw, gdzie szkoda wypłacana jest powyżej 10% ubytku w plonie, a jeżeli szkoda przekroczy poziom franszyzy integralnej – jest wypłacana w całości (np. jeżeli grad spowoduje ubytek w plonie 11%, to wypłaca się pełne odszkodowanie – ewentualnie pomniejszone o udział własny w szkodzie).</a:t>
            </a:r>
            <a:endParaRPr lang="pl-PL" sz="1400" dirty="0">
              <a:solidFill>
                <a:srgbClr val="FFFFFF"/>
              </a:solidFill>
              <a:latin typeface="+mj-lt"/>
              <a:ea typeface="Times New Roman" panose="02020603050405020304" pitchFamily="18" charset="0"/>
            </a:endParaRPr>
          </a:p>
          <a:p>
            <a:endParaRPr lang="pl-PL" sz="1400" dirty="0">
              <a:latin typeface="+mj-lt"/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idx="13"/>
          </p:nvPr>
        </p:nvSpPr>
        <p:spPr>
          <a:xfrm>
            <a:off x="539750" y="3795266"/>
            <a:ext cx="6840562" cy="1008732"/>
          </a:xfrm>
          <a:prstGeom prst="roundRect">
            <a:avLst>
              <a:gd name="adj" fmla="val 9019"/>
            </a:avLst>
          </a:prstGeom>
        </p:spPr>
        <p:txBody>
          <a:bodyPr/>
          <a:lstStyle/>
          <a:p>
            <a:r>
              <a:rPr lang="pl-PL" sz="1400" b="1" dirty="0">
                <a:solidFill>
                  <a:srgbClr val="B41C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Udział własny</a:t>
            </a:r>
            <a:r>
              <a:rPr lang="pl-PL" sz="1400" dirty="0">
                <a:solidFill>
                  <a:srgbClr val="B41C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− kwota, o którą zmniejsza się wartość wypłacanego odszkodowania; </a:t>
            </a:r>
            <a:br>
              <a:rPr lang="pl-PL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 ubezpieczeniach rolnych udział własny może pojawić się wyłącznie w dotowanych ubezpieczeniach upraw, gdzie wypłacane odszkodowanie pomniejsza się o 10% </a:t>
            </a:r>
            <a:br>
              <a:rPr lang="pl-PL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wyliczonej wartości szkody, ale wiele zakładów ubezpieczeń odstępuje już od tej zasady.</a:t>
            </a:r>
            <a:endParaRPr lang="pl-PL" sz="1400" dirty="0">
              <a:latin typeface="+mj-lt"/>
            </a:endParaRPr>
          </a:p>
          <a:p>
            <a:endParaRPr lang="pl-PL" sz="1400" dirty="0">
              <a:latin typeface="+mj-lt"/>
            </a:endParaRPr>
          </a:p>
        </p:txBody>
      </p:sp>
      <p:sp>
        <p:nvSpPr>
          <p:cNvPr id="13" name="Symbol zastępczy zawartości 12"/>
          <p:cNvSpPr>
            <a:spLocks noGrp="1"/>
          </p:cNvSpPr>
          <p:nvPr>
            <p:ph idx="13"/>
          </p:nvPr>
        </p:nvSpPr>
        <p:spPr>
          <a:xfrm>
            <a:off x="1763688" y="1059582"/>
            <a:ext cx="6985024" cy="864096"/>
          </a:xfrm>
          <a:prstGeom prst="roundRect">
            <a:avLst>
              <a:gd name="adj" fmla="val 8707"/>
            </a:avLst>
          </a:prstGeom>
        </p:spPr>
        <p:txBody>
          <a:bodyPr/>
          <a:lstStyle/>
          <a:p>
            <a:r>
              <a:rPr lang="pl-PL" sz="1400" b="1" dirty="0">
                <a:solidFill>
                  <a:srgbClr val="B41C4F"/>
                </a:solidFill>
                <a:latin typeface="+mj-lt"/>
                <a:ea typeface="Times New Roman" panose="02020603050405020304" pitchFamily="18" charset="0"/>
              </a:rPr>
              <a:t>Karencja</a:t>
            </a:r>
            <a:r>
              <a:rPr lang="pl-PL" sz="1400" b="1" dirty="0">
                <a:latin typeface="+mj-lt"/>
                <a:ea typeface="Times New Roman" panose="02020603050405020304" pitchFamily="18" charset="0"/>
              </a:rPr>
              <a:t> – </a:t>
            </a:r>
            <a:r>
              <a:rPr lang="pl-PL" sz="1400" dirty="0">
                <a:latin typeface="+mj-lt"/>
                <a:ea typeface="Times New Roman" panose="02020603050405020304" pitchFamily="18" charset="0"/>
              </a:rPr>
              <a:t>zakład ubezpieczeń rozpoczyna odpowiedzialność po upływie 14 dni dla ryzyka gradobicia, przymrozków wiosennych, powodzi oraz suszy, dla ujemnych skutków przezimowania, brak karencji w przypadku zawarcia umowy przed 1 grudnia</a:t>
            </a:r>
            <a:endParaRPr lang="pl-PL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8992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7F1F-167A-4A9C-A046-3C347B49A1AC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67544" y="339551"/>
            <a:ext cx="8064896" cy="351574"/>
          </a:xfrm>
        </p:spPr>
        <p:txBody>
          <a:bodyPr/>
          <a:lstStyle/>
          <a:p>
            <a:pPr eaLnBrk="0" hangingPunct="0"/>
            <a:r>
              <a:rPr lang="pl-PL" sz="2400" dirty="0"/>
              <a:t>Zawieranie i realizacja umowy ubezpieczenia –ważne elementy</a:t>
            </a:r>
            <a:endParaRPr lang="de-DE" altLang="pl-PL" sz="2400" dirty="0"/>
          </a:p>
        </p:txBody>
      </p:sp>
      <p:sp>
        <p:nvSpPr>
          <p:cNvPr id="12" name="Symbol zastępczy zawartości 11"/>
          <p:cNvSpPr>
            <a:spLocks noGrp="1"/>
          </p:cNvSpPr>
          <p:nvPr>
            <p:ph idx="13"/>
          </p:nvPr>
        </p:nvSpPr>
        <p:spPr>
          <a:xfrm>
            <a:off x="1691680" y="934393"/>
            <a:ext cx="1799679" cy="1275606"/>
          </a:xfrm>
          <a:prstGeom prst="roundRect">
            <a:avLst>
              <a:gd name="adj" fmla="val 9019"/>
            </a:avLst>
          </a:prstGeom>
        </p:spPr>
        <p:txBody>
          <a:bodyPr lIns="36000" tIns="36000" rIns="0" bIns="36000"/>
          <a:lstStyle/>
          <a:p>
            <a:pPr marL="0" indent="0" algn="ctr">
              <a:buNone/>
            </a:pPr>
            <a:r>
              <a:rPr lang="pl-PL" sz="1600" b="1" dirty="0">
                <a:solidFill>
                  <a:srgbClr val="B41C4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SUMA </a:t>
            </a:r>
            <a:br>
              <a:rPr lang="pl-PL" sz="1600" b="1" dirty="0">
                <a:solidFill>
                  <a:srgbClr val="B41C4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>
                <a:solidFill>
                  <a:srgbClr val="B41C4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UBEZPIECZNIA</a:t>
            </a:r>
          </a:p>
          <a:p>
            <a:pPr marL="0" indent="0">
              <a:buNone/>
            </a:pPr>
            <a:r>
              <a:rPr lang="pl-PL" sz="1000" dirty="0"/>
              <a:t>górna granica odpowiedzialności zakładu ubezpieczeń za szkody powstałe w okresie ubezpieczenia </a:t>
            </a:r>
          </a:p>
        </p:txBody>
      </p:sp>
      <p:sp>
        <p:nvSpPr>
          <p:cNvPr id="13" name="Symbol zastępczy zawartości 12"/>
          <p:cNvSpPr>
            <a:spLocks noGrp="1"/>
          </p:cNvSpPr>
          <p:nvPr>
            <p:ph idx="13"/>
          </p:nvPr>
        </p:nvSpPr>
        <p:spPr>
          <a:xfrm>
            <a:off x="539748" y="4443958"/>
            <a:ext cx="7272339" cy="524594"/>
          </a:xfrm>
          <a:prstGeom prst="roundRect">
            <a:avLst>
              <a:gd name="adj" fmla="val 8707"/>
            </a:avLst>
          </a:prstGeom>
          <a:solidFill>
            <a:srgbClr val="B41C4F"/>
          </a:solidFill>
        </p:spPr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rgbClr val="FFFFFF"/>
                </a:solidFill>
              </a:rPr>
              <a:t>Niezbędne informacje do ubezpieczenia upraw</a:t>
            </a:r>
            <a:r>
              <a:rPr lang="pl-PL" dirty="0">
                <a:solidFill>
                  <a:srgbClr val="FFFFFF"/>
                </a:solidFill>
              </a:rPr>
              <a:t> (pytania we wniosku o ubezpieczenie): gatunek uprawy, areał, średnia wydajność - oczekiwane plonowanie, oczekiwana cena, lokalizacja pola, precyzyjna identyfikacja pola.</a:t>
            </a:r>
          </a:p>
        </p:txBody>
      </p:sp>
      <p:sp>
        <p:nvSpPr>
          <p:cNvPr id="27" name="Symbol zastępczy zawartości 11"/>
          <p:cNvSpPr>
            <a:spLocks noGrp="1"/>
          </p:cNvSpPr>
          <p:nvPr>
            <p:ph idx="13"/>
          </p:nvPr>
        </p:nvSpPr>
        <p:spPr>
          <a:xfrm>
            <a:off x="3995936" y="961827"/>
            <a:ext cx="1260000" cy="1223938"/>
          </a:xfrm>
          <a:prstGeom prst="roundRect">
            <a:avLst>
              <a:gd name="adj" fmla="val 9019"/>
            </a:avLst>
          </a:prstGeom>
        </p:spPr>
        <p:txBody>
          <a:bodyPr lIns="0" tIns="36000" rIns="0" bIns="36000"/>
          <a:lstStyle/>
          <a:p>
            <a:pPr marL="0" indent="0" algn="ctr">
              <a:buNone/>
            </a:pPr>
            <a:r>
              <a:rPr lang="pl-PL" sz="1600" b="1" dirty="0">
                <a:solidFill>
                  <a:srgbClr val="B41C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Cena jednostkowa</a:t>
            </a:r>
            <a:endParaRPr lang="pl-PL" sz="1600" b="1" dirty="0">
              <a:solidFill>
                <a:srgbClr val="B41C4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000" dirty="0"/>
          </a:p>
          <a:p>
            <a:r>
              <a:rPr lang="pl-PL" sz="1000" dirty="0"/>
              <a:t>w PLN na tonę</a:t>
            </a:r>
          </a:p>
        </p:txBody>
      </p:sp>
      <p:sp>
        <p:nvSpPr>
          <p:cNvPr id="28" name="Symbol zastępczy zawartości 11"/>
          <p:cNvSpPr>
            <a:spLocks noGrp="1"/>
          </p:cNvSpPr>
          <p:nvPr>
            <p:ph idx="13"/>
          </p:nvPr>
        </p:nvSpPr>
        <p:spPr>
          <a:xfrm>
            <a:off x="5508104" y="978048"/>
            <a:ext cx="1296000" cy="1223938"/>
          </a:xfrm>
          <a:prstGeom prst="roundRect">
            <a:avLst>
              <a:gd name="adj" fmla="val 9019"/>
            </a:avLst>
          </a:prstGeom>
        </p:spPr>
        <p:txBody>
          <a:bodyPr lIns="36000" tIns="36000" rIns="36000" bIns="36000"/>
          <a:lstStyle/>
          <a:p>
            <a:pPr marL="0" indent="0" algn="ctr">
              <a:buNone/>
            </a:pPr>
            <a:r>
              <a:rPr lang="pl-PL" sz="1600" b="1" dirty="0">
                <a:solidFill>
                  <a:srgbClr val="B41C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Średnia wydajność danej uprawy</a:t>
            </a:r>
            <a:endParaRPr lang="pl-PL" sz="1600" b="1" dirty="0">
              <a:solidFill>
                <a:srgbClr val="B41C4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000" dirty="0"/>
              <a:t>w tonach na ha</a:t>
            </a:r>
          </a:p>
          <a:p>
            <a:r>
              <a:rPr lang="pl-PL" sz="1000" dirty="0"/>
              <a:t>za ostatnie 3 lata</a:t>
            </a:r>
          </a:p>
        </p:txBody>
      </p:sp>
      <p:sp>
        <p:nvSpPr>
          <p:cNvPr id="29" name="Symbol zastępczy zawartości 11"/>
          <p:cNvSpPr>
            <a:spLocks noGrp="1"/>
          </p:cNvSpPr>
          <p:nvPr>
            <p:ph idx="13"/>
          </p:nvPr>
        </p:nvSpPr>
        <p:spPr>
          <a:xfrm>
            <a:off x="7255747" y="987574"/>
            <a:ext cx="1512168" cy="1223938"/>
          </a:xfrm>
          <a:prstGeom prst="roundRect">
            <a:avLst>
              <a:gd name="adj" fmla="val 9019"/>
            </a:avLst>
          </a:prstGeom>
        </p:spPr>
        <p:txBody>
          <a:bodyPr lIns="0" tIns="36000" rIns="0" bIns="36000"/>
          <a:lstStyle/>
          <a:p>
            <a:pPr marL="0" indent="0" algn="ctr">
              <a:buNone/>
            </a:pPr>
            <a:r>
              <a:rPr lang="pl-PL" sz="1600" b="1" dirty="0">
                <a:solidFill>
                  <a:srgbClr val="B41C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Łączny </a:t>
            </a:r>
            <a:br>
              <a:rPr lang="pl-PL" sz="1600" b="1" dirty="0">
                <a:solidFill>
                  <a:srgbClr val="B41C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>
                <a:solidFill>
                  <a:srgbClr val="B41C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areał </a:t>
            </a:r>
            <a:br>
              <a:rPr lang="pl-PL" sz="1600" b="1" dirty="0">
                <a:solidFill>
                  <a:srgbClr val="B41C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>
                <a:solidFill>
                  <a:srgbClr val="B41C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danej uprawy</a:t>
            </a:r>
            <a:endParaRPr lang="pl-PL" sz="1600" b="1" dirty="0">
              <a:solidFill>
                <a:srgbClr val="B41C4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000" dirty="0"/>
              <a:t>w ha</a:t>
            </a:r>
          </a:p>
          <a:p>
            <a:r>
              <a:rPr lang="pl-PL" sz="1000" dirty="0"/>
              <a:t>Z dokładnością do 0,01 ha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535310" y="1275606"/>
            <a:ext cx="36004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400" dirty="0">
                <a:solidFill>
                  <a:schemeClr val="tx2"/>
                </a:solidFill>
                <a:latin typeface="Arial Black" pitchFamily="34" charset="0"/>
              </a:rPr>
              <a:t>=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3923928" y="915566"/>
            <a:ext cx="2952328" cy="1584176"/>
          </a:xfrm>
          <a:prstGeom prst="roundRect">
            <a:avLst>
              <a:gd name="adj" fmla="val 10628"/>
            </a:avLst>
          </a:prstGeom>
          <a:noFill/>
          <a:ln>
            <a:solidFill>
              <a:srgbClr val="B41C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/>
          <p:cNvSpPr txBox="1"/>
          <p:nvPr/>
        </p:nvSpPr>
        <p:spPr>
          <a:xfrm>
            <a:off x="5220072" y="1367938"/>
            <a:ext cx="3600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3200" dirty="0">
                <a:solidFill>
                  <a:schemeClr val="tx2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6909597" y="1367938"/>
            <a:ext cx="3600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3200" dirty="0">
                <a:solidFill>
                  <a:schemeClr val="tx2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32" name="Symbol zastępczy zawartości 9"/>
          <p:cNvSpPr>
            <a:spLocks noGrp="1"/>
          </p:cNvSpPr>
          <p:nvPr>
            <p:ph idx="14"/>
          </p:nvPr>
        </p:nvSpPr>
        <p:spPr>
          <a:xfrm>
            <a:off x="4283968" y="2363413"/>
            <a:ext cx="2320628" cy="264257"/>
          </a:xfrm>
          <a:prstGeom prst="roundRect">
            <a:avLst>
              <a:gd name="adj" fmla="val 6830"/>
            </a:avLst>
          </a:prstGeom>
        </p:spPr>
        <p:txBody>
          <a:bodyPr anchor="ctr"/>
          <a:lstStyle/>
          <a:p>
            <a:pPr marL="0" indent="0">
              <a:buNone/>
            </a:pPr>
            <a:r>
              <a:rPr lang="pl-PL" sz="1400" b="1" dirty="0">
                <a:solidFill>
                  <a:srgbClr val="FFFFFF"/>
                </a:solidFill>
                <a:latin typeface="+mj-lt"/>
              </a:rPr>
              <a:t>Suma ubezpieczenia na 1 ha</a:t>
            </a:r>
            <a:endParaRPr lang="pl-PL" sz="1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900349F6-28CA-4B52-BFD5-F7519724D481}"/>
              </a:ext>
            </a:extLst>
          </p:cNvPr>
          <p:cNvSpPr/>
          <p:nvPr/>
        </p:nvSpPr>
        <p:spPr>
          <a:xfrm>
            <a:off x="539749" y="2787774"/>
            <a:ext cx="8208963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b="1" dirty="0"/>
              <a:t>W DOTOWANYCH ubezpieczeniach upraw stosowane są maksymalne stawki taryfowe za wszystkie ryzyka (</a:t>
            </a:r>
            <a:r>
              <a:rPr lang="pl-PL" sz="1050" b="1" u="sng" dirty="0">
                <a:solidFill>
                  <a:srgbClr val="B41C4F"/>
                </a:solidFill>
              </a:rPr>
              <a:t>PEŁNE 65% dopłaty</a:t>
            </a:r>
            <a:r>
              <a:rPr lang="pl-PL" sz="1050" b="1" dirty="0"/>
              <a:t>):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050" b="1" dirty="0"/>
              <a:t>9% sumy ubezpieczenia dla wszystkich klas bonitacyjnych, glebowych (I, II, IIIA, IIIB, IVA, IVB)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050" b="1" dirty="0"/>
              <a:t>12% sumy ubezpieczenia dla V klasy bonitacji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l-PL" sz="1050" b="1" dirty="0"/>
              <a:t>15% sumy ubezpieczenia dla VI klasy bonitacji</a:t>
            </a:r>
          </a:p>
          <a:p>
            <a:r>
              <a:rPr lang="pl-PL" sz="1050" b="1" dirty="0"/>
              <a:t>UWAGA:</a:t>
            </a:r>
          </a:p>
          <a:p>
            <a:pPr marL="228600" indent="-228600">
              <a:buFont typeface="+mj-lt"/>
              <a:buAutoNum type="alphaLcPeriod"/>
            </a:pPr>
            <a:r>
              <a:rPr lang="pl-PL" sz="1050" dirty="0"/>
              <a:t>Przy przekroczeniu stawki dopłaty będą proporcjonalnie pomniejszane o wysokość ich przekroczenia, przy zachowaniu zasady nieuwzględniania w wyliczeniach stawek taryfowych dla ryzyka suszy i ujemnych skutków przezimowania.</a:t>
            </a:r>
          </a:p>
          <a:p>
            <a:pPr marL="228600" indent="-228600">
              <a:buFont typeface="+mj-lt"/>
              <a:buAutoNum type="alphaLcPeriod"/>
            </a:pPr>
            <a:r>
              <a:rPr lang="pl-PL" sz="1050" dirty="0"/>
              <a:t>W uprawach drzew i krzewów owocowych oraz truskawek po przekroczeniu tych stawek taryfowych, dopłata do składki będzie przysługiwała </a:t>
            </a:r>
            <a:br>
              <a:rPr lang="pl-PL" sz="1050" dirty="0"/>
            </a:br>
            <a:r>
              <a:rPr lang="pl-PL" sz="1050" dirty="0"/>
              <a:t>do 65% składki do stawek taryfowych odpowiednio 9%, 12% i 15% sumy ubezpieczenia. Pozostałą część składki w całości zapłaci rolnik</a:t>
            </a:r>
            <a:r>
              <a:rPr lang="pl-PL" sz="1050" b="1" dirty="0"/>
              <a:t>.</a:t>
            </a:r>
          </a:p>
        </p:txBody>
      </p:sp>
      <p:sp>
        <p:nvSpPr>
          <p:cNvPr id="15" name="Symbol zastępczy numeru slajdu 7">
            <a:extLst>
              <a:ext uri="{FF2B5EF4-FFF2-40B4-BE49-F238E27FC236}">
                <a16:creationId xmlns:a16="http://schemas.microsoft.com/office/drawing/2014/main" id="{7A509AE1-3E25-4CC3-BCB1-09795014548D}"/>
              </a:ext>
            </a:extLst>
          </p:cNvPr>
          <p:cNvSpPr txBox="1">
            <a:spLocks/>
          </p:cNvSpPr>
          <p:nvPr/>
        </p:nvSpPr>
        <p:spPr>
          <a:xfrm>
            <a:off x="7561312" y="4767263"/>
            <a:ext cx="12591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567F1F-167A-4A9C-A046-3C347B49A1AC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9202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7561312" y="4767263"/>
            <a:ext cx="1259160" cy="273844"/>
          </a:xfrm>
        </p:spPr>
        <p:txBody>
          <a:bodyPr/>
          <a:lstStyle/>
          <a:p>
            <a:fld id="{CF567F1F-167A-4A9C-A046-3C347B49A1AC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67543" y="339551"/>
            <a:ext cx="7776865" cy="351574"/>
          </a:xfrm>
        </p:spPr>
        <p:txBody>
          <a:bodyPr/>
          <a:lstStyle/>
          <a:p>
            <a:pPr eaLnBrk="0" hangingPunct="0"/>
            <a:r>
              <a:rPr lang="pl-PL" sz="2400" dirty="0"/>
              <a:t>Obowiązek (WYMÓG) ubezpieczenia 50% posiadanego areału</a:t>
            </a:r>
            <a:endParaRPr lang="de-DE" altLang="pl-PL" sz="2400" dirty="0"/>
          </a:p>
        </p:txBody>
      </p:sp>
      <p:sp>
        <p:nvSpPr>
          <p:cNvPr id="15" name="Symbol zastępczy zawartości 2"/>
          <p:cNvSpPr>
            <a:spLocks noGrp="1"/>
          </p:cNvSpPr>
          <p:nvPr>
            <p:ph idx="13"/>
          </p:nvPr>
        </p:nvSpPr>
        <p:spPr>
          <a:xfrm>
            <a:off x="6515944" y="843558"/>
            <a:ext cx="2520552" cy="936104"/>
          </a:xfrm>
          <a:prstGeom prst="roundRect">
            <a:avLst>
              <a:gd name="adj" fmla="val 4575"/>
            </a:avLst>
          </a:prstGeom>
          <a:noFill/>
        </p:spPr>
        <p:txBody>
          <a:bodyPr tIns="46800"/>
          <a:lstStyle/>
          <a:p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ymbol zastępczy zawartości 9"/>
          <p:cNvSpPr>
            <a:spLocks noGrp="1"/>
          </p:cNvSpPr>
          <p:nvPr>
            <p:ph idx="14"/>
          </p:nvPr>
        </p:nvSpPr>
        <p:spPr>
          <a:xfrm>
            <a:off x="323528" y="3075806"/>
            <a:ext cx="7632650" cy="1800200"/>
          </a:xfrm>
          <a:prstGeom prst="roundRect">
            <a:avLst>
              <a:gd name="adj" fmla="val 6830"/>
            </a:avLst>
          </a:prstGeom>
        </p:spPr>
        <p:txBody>
          <a:bodyPr/>
          <a:lstStyle/>
          <a:p>
            <a:pPr marL="0" indent="0">
              <a:buNone/>
            </a:pPr>
            <a:r>
              <a:rPr lang="pl-PL" sz="1400" b="1" dirty="0">
                <a:solidFill>
                  <a:srgbClr val="FFFFFF"/>
                </a:solidFill>
              </a:rPr>
              <a:t>Ubezpieczenie 50% areału – przykład</a:t>
            </a:r>
          </a:p>
          <a:p>
            <a:r>
              <a:rPr lang="pl-PL" dirty="0">
                <a:solidFill>
                  <a:srgbClr val="FFFFFF"/>
                </a:solidFill>
              </a:rPr>
              <a:t>Gospodarstwo rolne we wniosku o dopłatę bezpośrednią wskazało powierzchnię 90 ha. </a:t>
            </a:r>
            <a:br>
              <a:rPr lang="pl-PL" dirty="0">
                <a:solidFill>
                  <a:srgbClr val="FFFFFF"/>
                </a:solidFill>
              </a:rPr>
            </a:br>
            <a:r>
              <a:rPr lang="pl-PL" dirty="0">
                <a:solidFill>
                  <a:srgbClr val="FFFFFF"/>
                </a:solidFill>
              </a:rPr>
              <a:t>Struktura pól: łąki – 8 ha, lucernik – 12 ha, rzepak – 25 ha, zboża i kukurydza – 43 ha, zioła – 0,5 ha, ziemniaki – 1,5 ha.</a:t>
            </a:r>
          </a:p>
          <a:p>
            <a:r>
              <a:rPr lang="pl-PL" dirty="0">
                <a:solidFill>
                  <a:srgbClr val="FFFFFF"/>
                </a:solidFill>
              </a:rPr>
              <a:t>Wyliczenie areału do obowiązku – zgodnie z ustawą o ubezpieczeniach upraw rolnych i zwierząt: </a:t>
            </a:r>
            <a:br>
              <a:rPr lang="pl-PL" dirty="0">
                <a:solidFill>
                  <a:srgbClr val="FFFFFF"/>
                </a:solidFill>
              </a:rPr>
            </a:br>
            <a:r>
              <a:rPr lang="pl-PL" dirty="0">
                <a:solidFill>
                  <a:srgbClr val="FFFFFF"/>
                </a:solidFill>
              </a:rPr>
              <a:t>25 + 43 + 1,5 = 69,5 (zioła, łąki i lucernik nie wchodzą w zakres przedmiotowy ubezpieczeń obowiązkowych) </a:t>
            </a:r>
            <a:br>
              <a:rPr lang="pl-PL" dirty="0">
                <a:solidFill>
                  <a:srgbClr val="FFFFFF"/>
                </a:solidFill>
              </a:rPr>
            </a:br>
            <a:r>
              <a:rPr lang="pl-PL" b="1" dirty="0">
                <a:solidFill>
                  <a:srgbClr val="B41C4F"/>
                </a:solidFill>
              </a:rPr>
              <a:t>UWAGA na Uchwałę Rady Ministrów z 31.08.2015 r. (z wyłączeniem łąk i pastwisk = należy dodać lucernik)</a:t>
            </a:r>
          </a:p>
          <a:p>
            <a:r>
              <a:rPr lang="pl-PL" dirty="0">
                <a:solidFill>
                  <a:srgbClr val="FFFFFF"/>
                </a:solidFill>
              </a:rPr>
              <a:t>Daje to co najmniej powierzchnię 34,75 ha (</a:t>
            </a:r>
            <a:r>
              <a:rPr lang="pl-PL" b="1" dirty="0">
                <a:solidFill>
                  <a:srgbClr val="B41C4F"/>
                </a:solidFill>
              </a:rPr>
              <a:t>41,0 ha</a:t>
            </a:r>
            <a:r>
              <a:rPr lang="pl-PL" dirty="0">
                <a:solidFill>
                  <a:srgbClr val="FFFFFF"/>
                </a:solidFill>
              </a:rPr>
              <a:t>) upraw do ubezpieczenia (np. ubezpieczenie zbóż od gradu pozwala na spełnienie obowiązku w wymaganym zakresie).</a:t>
            </a:r>
          </a:p>
          <a:p>
            <a:endParaRPr lang="pl-PL" dirty="0">
              <a:solidFill>
                <a:srgbClr val="FF0000"/>
              </a:solidFill>
            </a:endParaRPr>
          </a:p>
          <a:p>
            <a:endParaRPr lang="pl-PL" dirty="0">
              <a:latin typeface="+mj-lt"/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idx="13"/>
          </p:nvPr>
        </p:nvSpPr>
        <p:spPr>
          <a:xfrm>
            <a:off x="1043608" y="905569"/>
            <a:ext cx="2520280" cy="2016225"/>
          </a:xfrm>
          <a:prstGeom prst="roundRect">
            <a:avLst>
              <a:gd name="adj" fmla="val 5179"/>
            </a:avLst>
          </a:prstGeo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Każdy producent rolny otrzymujący dopłatę bezpośrednią ze środków unijnych, od 1 lipca 2008 r. jest </a:t>
            </a:r>
            <a:r>
              <a:rPr lang="pl-PL" b="1" dirty="0">
                <a:solidFill>
                  <a:srgbClr val="B41C4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zobowiązany do objęcia ochroną ubezpieczeniową nie mniej niż 50% areału upraw, co najmniej od jednego z wymienionych zdarzeń: skutki złego przezimowana, przymrozki wiosenne, grad, susza lub powódź.</a:t>
            </a:r>
            <a:endParaRPr lang="pl-PL" dirty="0">
              <a:solidFill>
                <a:srgbClr val="B41C4F"/>
              </a:solidFill>
              <a:latin typeface="+mj-lt"/>
            </a:endParaRPr>
          </a:p>
          <a:p>
            <a:endParaRPr lang="pl-PL" dirty="0">
              <a:latin typeface="+mj-lt"/>
            </a:endParaRPr>
          </a:p>
        </p:txBody>
      </p:sp>
      <p:graphicFrame>
        <p:nvGraphicFramePr>
          <p:cNvPr id="9" name="Tabela 19">
            <a:extLst>
              <a:ext uri="{FF2B5EF4-FFF2-40B4-BE49-F238E27FC236}">
                <a16:creationId xmlns:a16="http://schemas.microsoft.com/office/drawing/2014/main" id="{7B430F48-0A00-4CBC-93EF-22EB3F826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940020"/>
              </p:ext>
            </p:extLst>
          </p:nvPr>
        </p:nvGraphicFramePr>
        <p:xfrm>
          <a:off x="3708153" y="888047"/>
          <a:ext cx="5184327" cy="1568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3">
                  <a:extLst>
                    <a:ext uri="{9D8B030D-6E8A-4147-A177-3AD203B41FA5}">
                      <a16:colId xmlns:a16="http://schemas.microsoft.com/office/drawing/2014/main" val="4156496681"/>
                    </a:ext>
                  </a:extLst>
                </a:gridCol>
                <a:gridCol w="3096094">
                  <a:extLst>
                    <a:ext uri="{9D8B030D-6E8A-4147-A177-3AD203B41FA5}">
                      <a16:colId xmlns:a16="http://schemas.microsoft.com/office/drawing/2014/main" val="2740557864"/>
                    </a:ext>
                  </a:extLst>
                </a:gridCol>
              </a:tblGrid>
              <a:tr h="288033">
                <a:tc gridSpan="2"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Jakie sankcje za brak ubezpieczenia odpowiedniej powierzchni?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1C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861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Kara w wysokości 2 Euro za hektar od nieubezpieczonych hektarów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Ograniczenie pomocy z budżetu państwa </a:t>
                      </a:r>
                      <a:br>
                        <a:rPr lang="pl-PL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pl-PL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 przypadku pomocy po stratach katastroficznych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145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Nakładana przez wójta, </a:t>
                      </a:r>
                      <a:r>
                        <a:rPr lang="pl-PL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burmi-strza</a:t>
                      </a:r>
                      <a:r>
                        <a:rPr lang="pl-PL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– jak w ubezpieczeniu obowiązkowym budynków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Brak ubezpieczenia skutkuje np. obniżeniem </a:t>
                      </a:r>
                      <a:br>
                        <a:rPr lang="pl-PL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pl-PL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 50% pomocy w przypadku suszy lub brakiem dopłaty do kredytów klęskowych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414092"/>
                  </a:ext>
                </a:extLst>
              </a:tr>
            </a:tbl>
          </a:graphicData>
        </a:graphic>
      </p:graphicFrame>
      <p:sp>
        <p:nvSpPr>
          <p:cNvPr id="14" name="Prostokąt 13">
            <a:extLst>
              <a:ext uri="{FF2B5EF4-FFF2-40B4-BE49-F238E27FC236}">
                <a16:creationId xmlns:a16="http://schemas.microsoft.com/office/drawing/2014/main" id="{1B4C3D2E-20C9-4EEE-BE62-CF6AEDCE2D86}"/>
              </a:ext>
            </a:extLst>
          </p:cNvPr>
          <p:cNvSpPr/>
          <p:nvPr/>
        </p:nvSpPr>
        <p:spPr>
          <a:xfrm>
            <a:off x="3635896" y="2542133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Powyższe sankcje nie mogą jednak być stosowane wobec rolników w przypadku gdy rolnik nie zawrze </a:t>
            </a:r>
            <a:r>
              <a:rPr lang="pl-PL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umowy</a:t>
            </a:r>
            <a:r>
              <a:rPr lang="pl-P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ubezpieczenia obowiązkowego z powodu pisemnej odmowy przez co najmniej dwa zakłady ubezpieczeń, które zawarły </a:t>
            </a:r>
            <a:br>
              <a:rPr lang="pl-P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pl-PL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z ministrem właściwym do spraw rolnictwa umowy w sprawie dopłat.</a:t>
            </a:r>
          </a:p>
        </p:txBody>
      </p:sp>
    </p:spTree>
    <p:extLst>
      <p:ext uri="{BB962C8B-B14F-4D97-AF65-F5344CB8AC3E}">
        <p14:creationId xmlns:p14="http://schemas.microsoft.com/office/powerpoint/2010/main" val="984610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7561312" y="4767263"/>
            <a:ext cx="1259160" cy="273844"/>
          </a:xfrm>
        </p:spPr>
        <p:txBody>
          <a:bodyPr/>
          <a:lstStyle/>
          <a:p>
            <a:fld id="{CF567F1F-167A-4A9C-A046-3C347B49A1AC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67543" y="339551"/>
            <a:ext cx="7776865" cy="884070"/>
          </a:xfrm>
        </p:spPr>
        <p:txBody>
          <a:bodyPr/>
          <a:lstStyle/>
          <a:p>
            <a:pPr eaLnBrk="0" hangingPunct="0"/>
            <a:r>
              <a:rPr lang="pl-PL" sz="2400" dirty="0"/>
              <a:t>Obowiązek (WYMÓG) ubezpieczenia 50% posiadanego areału</a:t>
            </a:r>
            <a:br>
              <a:rPr lang="pl-PL" sz="2400" dirty="0"/>
            </a:br>
            <a:r>
              <a:rPr lang="pl-PL" sz="2400" dirty="0"/>
              <a:t>- przykład</a:t>
            </a:r>
            <a:endParaRPr lang="de-DE" altLang="pl-PL" sz="2400" dirty="0"/>
          </a:p>
        </p:txBody>
      </p:sp>
      <p:sp>
        <p:nvSpPr>
          <p:cNvPr id="15" name="Symbol zastępczy zawartości 2"/>
          <p:cNvSpPr>
            <a:spLocks noGrp="1"/>
          </p:cNvSpPr>
          <p:nvPr>
            <p:ph idx="13"/>
          </p:nvPr>
        </p:nvSpPr>
        <p:spPr>
          <a:xfrm>
            <a:off x="6515944" y="843558"/>
            <a:ext cx="2520552" cy="936104"/>
          </a:xfrm>
          <a:prstGeom prst="roundRect">
            <a:avLst>
              <a:gd name="adj" fmla="val 4575"/>
            </a:avLst>
          </a:prstGeom>
          <a:noFill/>
        </p:spPr>
        <p:txBody>
          <a:bodyPr tIns="46800"/>
          <a:lstStyle/>
          <a:p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Symbol zastępczy zawartości 11"/>
          <p:cNvSpPr>
            <a:spLocks noGrp="1"/>
          </p:cNvSpPr>
          <p:nvPr>
            <p:ph idx="13"/>
          </p:nvPr>
        </p:nvSpPr>
        <p:spPr>
          <a:xfrm>
            <a:off x="2339752" y="3939902"/>
            <a:ext cx="4752528" cy="1080120"/>
          </a:xfrm>
          <a:prstGeom prst="roundRect">
            <a:avLst>
              <a:gd name="adj" fmla="val 8787"/>
            </a:avLst>
          </a:prstGeom>
        </p:spPr>
        <p:txBody>
          <a:bodyPr/>
          <a:lstStyle/>
          <a:p>
            <a:pPr marL="0" indent="0">
              <a:buNone/>
            </a:pPr>
            <a:r>
              <a:rPr lang="pl-PL" sz="1400" b="1" dirty="0"/>
              <a:t>Rozwiązanie:</a:t>
            </a:r>
          </a:p>
          <a:p>
            <a:pPr>
              <a:lnSpc>
                <a:spcPct val="150000"/>
              </a:lnSpc>
            </a:pPr>
            <a:r>
              <a:rPr lang="pl-PL" sz="1400" dirty="0"/>
              <a:t>Minimalna powierzchnia do ubezpieczenia: ……………….………</a:t>
            </a:r>
          </a:p>
          <a:p>
            <a:pPr>
              <a:lnSpc>
                <a:spcPct val="150000"/>
              </a:lnSpc>
              <a:tabLst>
                <a:tab pos="3228975" algn="l"/>
              </a:tabLst>
            </a:pPr>
            <a:r>
              <a:rPr lang="pl-PL" sz="1400" dirty="0"/>
              <a:t>Koszty ubezpieczenia łączny: 	……………….………</a:t>
            </a:r>
          </a:p>
        </p:txBody>
      </p:sp>
      <p:sp>
        <p:nvSpPr>
          <p:cNvPr id="11" name="Symbol zastępczy zawartości 2"/>
          <p:cNvSpPr>
            <a:spLocks noGrp="1"/>
          </p:cNvSpPr>
          <p:nvPr>
            <p:ph idx="13"/>
          </p:nvPr>
        </p:nvSpPr>
        <p:spPr>
          <a:xfrm>
            <a:off x="2267744" y="843558"/>
            <a:ext cx="5256584" cy="864096"/>
          </a:xfrm>
          <a:prstGeom prst="roundRect">
            <a:avLst>
              <a:gd name="adj" fmla="val 4575"/>
            </a:avLst>
          </a:prstGeom>
          <a:noFill/>
        </p:spPr>
        <p:txBody>
          <a:bodyPr tIns="46800"/>
          <a:lstStyle/>
          <a:p>
            <a:r>
              <a:rPr lang="pl-PL" sz="1400" dirty="0"/>
              <a:t>Oblicz powierzchnię niezbędną do ubezpieczenia w celu spełnienia obowiązku pokrycia ochroną 50% posiadanego areału. </a:t>
            </a:r>
          </a:p>
          <a:p>
            <a:r>
              <a:rPr lang="pl-PL" sz="1400" b="1" dirty="0">
                <a:solidFill>
                  <a:srgbClr val="B41C4F"/>
                </a:solidFill>
              </a:rPr>
              <a:t>Określ koszt takiego ubezpieczenia.</a:t>
            </a: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96E65313-0151-48E5-B951-8328D7019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771313"/>
              </p:ext>
            </p:extLst>
          </p:nvPr>
        </p:nvGraphicFramePr>
        <p:xfrm>
          <a:off x="429363" y="1707654"/>
          <a:ext cx="8463118" cy="2160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8341">
                  <a:extLst>
                    <a:ext uri="{9D8B030D-6E8A-4147-A177-3AD203B41FA5}">
                      <a16:colId xmlns:a16="http://schemas.microsoft.com/office/drawing/2014/main" val="19212338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48525912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802813720"/>
                    </a:ext>
                  </a:extLst>
                </a:gridCol>
                <a:gridCol w="2664299">
                  <a:extLst>
                    <a:ext uri="{9D8B030D-6E8A-4147-A177-3AD203B41FA5}">
                      <a16:colId xmlns:a16="http://schemas.microsoft.com/office/drawing/2014/main" val="42540719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489592792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1143301868"/>
                    </a:ext>
                  </a:extLst>
                </a:gridCol>
              </a:tblGrid>
              <a:tr h="112909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Rodzaj uprawy</a:t>
                      </a:r>
                      <a:endParaRPr lang="pl-PL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1C4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Powierzchnia uprawy </a:t>
                      </a:r>
                      <a:br>
                        <a:rPr lang="pl-PL" sz="1200" b="1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</a:br>
                      <a:r>
                        <a:rPr lang="pl-PL" sz="1200" b="1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w gospodarstwie:</a:t>
                      </a:r>
                      <a:endParaRPr lang="pl-PL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1C4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Składka za 1 hektar</a:t>
                      </a:r>
                      <a:endParaRPr lang="pl-PL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1C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743253"/>
                  </a:ext>
                </a:extLst>
              </a:tr>
              <a:tr h="457572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grad</a:t>
                      </a:r>
                      <a:endParaRPr lang="pl-PL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1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Pakiet - 3 ryzyka (skutki złego przezimowania, przymrozki, grad)</a:t>
                      </a:r>
                      <a:endParaRPr lang="pl-PL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1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huragan, deszcz nawalny</a:t>
                      </a:r>
                      <a:endParaRPr lang="pl-PL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1C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ogień</a:t>
                      </a:r>
                      <a:endParaRPr lang="pl-PL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1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4499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rzepak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10,20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   21,00 zł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  121,00 zł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   18,00 zł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     6,00 zł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71961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zboża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15,80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   13,00 zł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    48,00 zł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   12,00 zł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     5,00 zł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411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buraki cukrowe*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2,50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   16,00 zł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    25,00 zł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   15,00 zł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 brak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61381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kukurydza*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  <a:latin typeface="+mj-lt"/>
                        </a:rPr>
                        <a:t>11,30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  <a:latin typeface="+mj-lt"/>
                        </a:rPr>
                        <a:t>   11,00 zł 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    21,00 zł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     8,00 zł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     4,00 zł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20158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trawa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  <a:latin typeface="+mj-lt"/>
                        </a:rPr>
                        <a:t>6,80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  <a:latin typeface="+mj-lt"/>
                        </a:rPr>
                        <a:t>   12,00 zł 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 brak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 brak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     8,00 zł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13177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zioła*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0,60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>
                          <a:effectLst/>
                          <a:latin typeface="+mj-lt"/>
                        </a:rPr>
                        <a:t>   12,00 zł 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 brak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   18,00 zł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u="none" strike="noStrike" dirty="0">
                          <a:effectLst/>
                          <a:latin typeface="+mj-lt"/>
                        </a:rPr>
                        <a:t>   11,00 zł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36527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>
                          <a:effectLst/>
                          <a:latin typeface="+mj-lt"/>
                        </a:rPr>
                        <a:t>47,20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551329"/>
                  </a:ext>
                </a:extLst>
              </a:tr>
            </a:tbl>
          </a:graphicData>
        </a:graphic>
      </p:graphicFrame>
      <p:sp>
        <p:nvSpPr>
          <p:cNvPr id="16" name="Symbol zastępczy zawartości 2"/>
          <p:cNvSpPr>
            <a:spLocks noGrp="1"/>
          </p:cNvSpPr>
          <p:nvPr>
            <p:ph idx="13"/>
          </p:nvPr>
        </p:nvSpPr>
        <p:spPr>
          <a:xfrm>
            <a:off x="395958" y="4011910"/>
            <a:ext cx="1583754" cy="936104"/>
          </a:xfrm>
          <a:prstGeom prst="roundRect">
            <a:avLst>
              <a:gd name="adj" fmla="val 4575"/>
            </a:avLst>
          </a:prstGeom>
          <a:noFill/>
        </p:spPr>
        <p:txBody>
          <a:bodyPr tIns="46800"/>
          <a:lstStyle/>
          <a:p>
            <a:pPr marL="0" indent="0">
              <a:buNone/>
            </a:pPr>
            <a:r>
              <a:rPr lang="pl-PL" dirty="0"/>
              <a:t>* uprawy jare </a:t>
            </a:r>
            <a:br>
              <a:rPr lang="pl-PL" dirty="0"/>
            </a:br>
            <a:r>
              <a:rPr lang="pl-PL" dirty="0"/>
              <a:t>– podana składka </a:t>
            </a:r>
            <a:br>
              <a:rPr lang="pl-PL" dirty="0"/>
            </a:br>
            <a:r>
              <a:rPr lang="pl-PL" dirty="0"/>
              <a:t>za 2 ryzyka (grad, przymrozki wiosenne</a:t>
            </a:r>
            <a:r>
              <a:rPr lang="pl-PL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678329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3594</TotalTime>
  <Words>2523</Words>
  <Application>Microsoft Office PowerPoint</Application>
  <PresentationFormat>Pokaz na ekranie (16:9)</PresentationFormat>
  <Paragraphs>383</Paragraphs>
  <Slides>13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Motyw pakietu Office</vt:lpstr>
      <vt:lpstr>UBEZPIECZENIA UPRAW</vt:lpstr>
      <vt:lpstr>Zagrożenia w produkcji roślinnej</vt:lpstr>
      <vt:lpstr>Dwa typy ubezpieczeń upraw</vt:lpstr>
      <vt:lpstr>Co może zostać ubezpieczone?</vt:lpstr>
      <vt:lpstr>Od czego mogą zostać ubezpieczone uprawy?</vt:lpstr>
      <vt:lpstr>Ograniczenia odpowiedzialności</vt:lpstr>
      <vt:lpstr>Zawieranie i realizacja umowy ubezpieczenia –ważne elementy</vt:lpstr>
      <vt:lpstr>Obowiązek (WYMÓG) ubezpieczenia 50% posiadanego areału</vt:lpstr>
      <vt:lpstr>Obowiązek (WYMÓG) ubezpieczenia 50% posiadanego areału - przykład</vt:lpstr>
      <vt:lpstr>Zasady likwidacji szkód</vt:lpstr>
      <vt:lpstr>Rozliczanie szkody w skutkach złego przezimowania</vt:lpstr>
      <vt:lpstr>Odszkodowanie za szkodę spowodowaną przez suszę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Jarek</dc:creator>
  <cp:lastModifiedBy>Rafał Mańkowski</cp:lastModifiedBy>
  <cp:revision>254</cp:revision>
  <cp:lastPrinted>2018-07-18T14:05:04Z</cp:lastPrinted>
  <dcterms:created xsi:type="dcterms:W3CDTF">2018-07-17T15:04:00Z</dcterms:created>
  <dcterms:modified xsi:type="dcterms:W3CDTF">2019-12-06T14:55:30Z</dcterms:modified>
</cp:coreProperties>
</file>